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7" r:id="rId37"/>
    <p:sldId id="298" r:id="rId38"/>
    <p:sldId id="299" r:id="rId39"/>
    <p:sldId id="300" r:id="rId40"/>
    <p:sldId id="301" r:id="rId41"/>
    <p:sldId id="302" r:id="rId42"/>
    <p:sldId id="303" r:id="rId43"/>
    <p:sldId id="304" r:id="rId44"/>
    <p:sldId id="311" r:id="rId45"/>
    <p:sldId id="312" r:id="rId46"/>
    <p:sldId id="313" r:id="rId47"/>
    <p:sldId id="314" r:id="rId48"/>
    <p:sldId id="315" r:id="rId49"/>
    <p:sldId id="316" r:id="rId50"/>
    <p:sldId id="317" r:id="rId51"/>
    <p:sldId id="318" r:id="rId52"/>
    <p:sldId id="319" r:id="rId53"/>
    <p:sldId id="305" r:id="rId54"/>
    <p:sldId id="306" r:id="rId55"/>
    <p:sldId id="307" r:id="rId56"/>
    <p:sldId id="308" r:id="rId57"/>
    <p:sldId id="309" r:id="rId58"/>
    <p:sldId id="31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558B2EA4-676A-4D4E-A372-C855357E6E26}" type="datetimeFigureOut">
              <a:rPr lang="en-US" smtClean="0"/>
              <a:pPr/>
              <a:t>3/20/2014</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6" name="Slide Number Placeholder 5"/>
          <p:cNvSpPr>
            <a:spLocks noGrp="1"/>
          </p:cNvSpPr>
          <p:nvPr>
            <p:ph type="sldNum" sz="quarter" idx="12"/>
          </p:nvPr>
        </p:nvSpPr>
        <p:spPr>
          <a:xfrm>
            <a:off x="7010399" y="2750337"/>
            <a:ext cx="1370293" cy="1356442"/>
          </a:xfrm>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4241267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310"/>
            <a:ext cx="1149836" cy="1090789"/>
          </a:xfrm>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713179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616"/>
            <a:ext cx="1149836" cy="1090789"/>
          </a:xfrm>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1027948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A692B5B5-214D-465E-8A82-F4D27DD22C05}" type="slidenum">
              <a:rPr lang="en-US" smtClean="0"/>
              <a:pPr/>
              <a:t>‹#›</a:t>
            </a:fld>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 xmlns:p14="http://schemas.microsoft.com/office/powerpoint/2010/main" val="385537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3871583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58B2EA4-676A-4D4E-A372-C855357E6E26}" type="datetimeFigureOut">
              <a:rPr lang="en-US" smtClean="0"/>
              <a:pPr/>
              <a:t>3/20/2014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308680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58B2EA4-676A-4D4E-A372-C855357E6E26}" type="datetimeFigureOut">
              <a:rPr lang="en-US" smtClean="0"/>
              <a:pPr/>
              <a:t>3/20/2014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313617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B2EA4-676A-4D4E-A372-C855357E6E26}" type="datetimeFigureOut">
              <a:rPr lang="en-US" smtClean="0"/>
              <a:pPr/>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267228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558B2EA4-676A-4D4E-A372-C855357E6E26}" type="datetimeFigureOut">
              <a:rPr lang="en-US" smtClean="0"/>
              <a:pPr/>
              <a:t>3/20/2014</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387117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B2EA4-676A-4D4E-A372-C855357E6E26}" type="datetimeFigureOut">
              <a:rPr lang="en-US" smtClean="0"/>
              <a:pPr/>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7770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558B2EA4-676A-4D4E-A372-C855357E6E26}" type="datetimeFigureOut">
              <a:rPr lang="en-US" smtClean="0"/>
              <a:pPr/>
              <a:t>3/20/2014</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6" name="Slide Number Placeholder 5"/>
          <p:cNvSpPr>
            <a:spLocks noGrp="1"/>
          </p:cNvSpPr>
          <p:nvPr>
            <p:ph type="sldNum" sz="quarter" idx="12"/>
          </p:nvPr>
        </p:nvSpPr>
        <p:spPr>
          <a:xfrm>
            <a:off x="7856438" y="2869896"/>
            <a:ext cx="1149836" cy="1090789"/>
          </a:xfrm>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1316481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44685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B2EA4-676A-4D4E-A372-C855357E6E26}" type="datetimeFigureOut">
              <a:rPr lang="en-US" smtClean="0"/>
              <a:pPr/>
              <a:t>3/20/2014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185440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8B2EA4-676A-4D4E-A372-C855357E6E26}" type="datetimeFigureOut">
              <a:rPr lang="en-US" smtClean="0"/>
              <a:pPr/>
              <a:t>3/20/2014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152998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cstate="print">
            <a:extLst>
              <a:ext uri="{28A0092B-C50C-407E-A947-70E740481C1C}">
                <a14:useLocalDpi xmlns=""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58B2EA4-676A-4D4E-A372-C855357E6E26}" type="datetimeFigureOut">
              <a:rPr lang="en-US" smtClean="0"/>
              <a:pPr/>
              <a:t>3/20/2014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3530529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00223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B2EA4-676A-4D4E-A372-C855357E6E26}" type="datetimeFigureOut">
              <a:rPr lang="en-US" smtClean="0"/>
              <a:pPr/>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25761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B2EA4-676A-4D4E-A372-C855357E6E26}" type="datetimeFigureOut">
              <a:rPr lang="en-US" smtClean="0"/>
              <a:pPr/>
              <a:t>3/20/2014</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692B5B5-214D-465E-8A82-F4D27DD22C05}" type="slidenum">
              <a:rPr lang="en-US" smtClean="0"/>
              <a:pPr/>
              <a:t>‹#›</a:t>
            </a:fld>
            <a:endParaRPr lang="en-US"/>
          </a:p>
        </p:txBody>
      </p:sp>
    </p:spTree>
    <p:extLst>
      <p:ext uri="{BB962C8B-B14F-4D97-AF65-F5344CB8AC3E}">
        <p14:creationId xmlns="" xmlns:p14="http://schemas.microsoft.com/office/powerpoint/2010/main" val="10850145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4800"/>
            <a:ext cx="8458200" cy="860425"/>
          </a:xfrm>
        </p:spPr>
        <p:txBody>
          <a:bodyPr/>
          <a:lstStyle/>
          <a:p>
            <a:pPr algn="ctr"/>
            <a:r>
              <a:rPr lang="en-US" sz="3200" b="1" dirty="0" smtClean="0">
                <a:latin typeface="Gabriola" pitchFamily="82" charset="0"/>
              </a:rPr>
              <a:t>COOPERATIVE PROVABLE DATA POSSESSION FOR INTEGRITY VERIFICATION IN MULTI-CLOUD STORAGE</a:t>
            </a:r>
            <a:endParaRPr lang="en-US" sz="3200" b="1" dirty="0">
              <a:latin typeface="Gabriola" pitchFamily="82" charset="0"/>
            </a:endParaRPr>
          </a:p>
        </p:txBody>
      </p:sp>
      <p:sp>
        <p:nvSpPr>
          <p:cNvPr id="3" name="Subtitle 2"/>
          <p:cNvSpPr>
            <a:spLocks noGrp="1"/>
          </p:cNvSpPr>
          <p:nvPr>
            <p:ph type="subTitle" idx="1"/>
          </p:nvPr>
        </p:nvSpPr>
        <p:spPr>
          <a:xfrm>
            <a:off x="685800" y="5334000"/>
            <a:ext cx="7848600" cy="1371600"/>
          </a:xfrm>
        </p:spPr>
        <p:txBody>
          <a:bodyPr>
            <a:normAutofit/>
          </a:bodyPr>
          <a:lstStyle/>
          <a:p>
            <a:pPr algn="ctr"/>
            <a:r>
              <a:rPr lang="en-US" sz="2400" dirty="0" smtClean="0">
                <a:latin typeface="Gabriola" pitchFamily="82" charset="0"/>
              </a:rPr>
              <a:t>GEETHANJALI COLLEGE OF ENGINEERING &amp; TECHNOLOGY</a:t>
            </a:r>
            <a:br>
              <a:rPr lang="en-US" sz="2400" dirty="0" smtClean="0">
                <a:latin typeface="Gabriola" pitchFamily="82" charset="0"/>
              </a:rPr>
            </a:br>
            <a:r>
              <a:rPr lang="en-US" sz="2400" dirty="0" smtClean="0">
                <a:latin typeface="Gabriola" pitchFamily="82" charset="0"/>
              </a:rPr>
              <a:t>     </a:t>
            </a:r>
            <a:r>
              <a:rPr lang="en-US" dirty="0" smtClean="0">
                <a:latin typeface="Gabriola" pitchFamily="82" charset="0"/>
              </a:rPr>
              <a:t>(Affiliated to JNTU-HYD)</a:t>
            </a:r>
            <a:r>
              <a:rPr lang="en-US" sz="2400" dirty="0" smtClean="0">
                <a:latin typeface="Gabriola" pitchFamily="82" charset="0"/>
              </a:rPr>
              <a:t/>
            </a:r>
            <a:br>
              <a:rPr lang="en-US" sz="2400" dirty="0" smtClean="0">
                <a:latin typeface="Gabriola" pitchFamily="82" charset="0"/>
              </a:rPr>
            </a:br>
            <a:r>
              <a:rPr lang="en-US" dirty="0" smtClean="0">
                <a:latin typeface="Gabriola" pitchFamily="82" charset="0"/>
              </a:rPr>
              <a:t>             </a:t>
            </a:r>
            <a:r>
              <a:rPr lang="en-US" dirty="0" err="1" smtClean="0">
                <a:latin typeface="Gabriola" pitchFamily="82" charset="0"/>
              </a:rPr>
              <a:t>Cheeryal</a:t>
            </a:r>
            <a:r>
              <a:rPr lang="en-US" dirty="0" smtClean="0">
                <a:latin typeface="Gabriola" pitchFamily="82" charset="0"/>
              </a:rPr>
              <a:t>(V), </a:t>
            </a:r>
            <a:r>
              <a:rPr lang="en-US" dirty="0" err="1" smtClean="0">
                <a:latin typeface="Gabriola" pitchFamily="82" charset="0"/>
              </a:rPr>
              <a:t>Keesara</a:t>
            </a:r>
            <a:r>
              <a:rPr lang="en-US" dirty="0" smtClean="0">
                <a:latin typeface="Gabriola" pitchFamily="82" charset="0"/>
              </a:rPr>
              <a:t>(M), R.R. Dist. Hyderabad-501301,A.P.           </a:t>
            </a:r>
            <a:br>
              <a:rPr lang="en-US" dirty="0" smtClean="0">
                <a:latin typeface="Gabriola" pitchFamily="82" charset="0"/>
              </a:rPr>
            </a:br>
            <a:r>
              <a:rPr lang="en-US" dirty="0" smtClean="0">
                <a:latin typeface="Gabriola" pitchFamily="82" charset="0"/>
              </a:rPr>
              <a:t>Year : 20013-2014</a:t>
            </a:r>
            <a:endParaRPr lang="en-US" dirty="0">
              <a:latin typeface="Gabriola" pitchFamily="82" charset="0"/>
            </a:endParaRPr>
          </a:p>
        </p:txBody>
      </p:sp>
      <p:sp>
        <p:nvSpPr>
          <p:cNvPr id="4" name="TextBox 3"/>
          <p:cNvSpPr txBox="1"/>
          <p:nvPr/>
        </p:nvSpPr>
        <p:spPr>
          <a:xfrm>
            <a:off x="1905000" y="1143000"/>
            <a:ext cx="5334000" cy="769441"/>
          </a:xfrm>
          <a:prstGeom prst="rect">
            <a:avLst/>
          </a:prstGeom>
          <a:noFill/>
        </p:spPr>
        <p:txBody>
          <a:bodyPr wrap="square" rtlCol="0">
            <a:spAutoFit/>
          </a:bodyPr>
          <a:lstStyle/>
          <a:p>
            <a:pPr algn="ctr"/>
            <a:r>
              <a:rPr lang="en-US" sz="2400" dirty="0" smtClean="0">
                <a:latin typeface="Gabriola" pitchFamily="82" charset="0"/>
              </a:rPr>
              <a:t>Major Project Final Review Seminar</a:t>
            </a:r>
          </a:p>
          <a:p>
            <a:pPr algn="ctr"/>
            <a:r>
              <a:rPr lang="en-US" sz="2000" dirty="0" smtClean="0">
                <a:latin typeface="Gabriola" pitchFamily="82" charset="0"/>
              </a:rPr>
              <a:t>By</a:t>
            </a:r>
            <a:endParaRPr lang="en-US" sz="2000" dirty="0">
              <a:latin typeface="Gabriola" pitchFamily="82" charset="0"/>
            </a:endParaRPr>
          </a:p>
        </p:txBody>
      </p:sp>
      <p:sp>
        <p:nvSpPr>
          <p:cNvPr id="5" name="TextBox 4"/>
          <p:cNvSpPr txBox="1"/>
          <p:nvPr/>
        </p:nvSpPr>
        <p:spPr>
          <a:xfrm>
            <a:off x="1371600" y="1905000"/>
            <a:ext cx="6477000" cy="1815882"/>
          </a:xfrm>
          <a:prstGeom prst="rect">
            <a:avLst/>
          </a:prstGeom>
          <a:noFill/>
        </p:spPr>
        <p:txBody>
          <a:bodyPr wrap="square" rtlCol="0">
            <a:spAutoFit/>
          </a:bodyPr>
          <a:lstStyle/>
          <a:p>
            <a:pPr algn="ctr"/>
            <a:r>
              <a:rPr lang="en-US" sz="2800" b="1" dirty="0" smtClean="0">
                <a:latin typeface="Gabriola" pitchFamily="82" charset="0"/>
              </a:rPr>
              <a:t>B. PADMA PRIYA (10R11A0505)</a:t>
            </a:r>
          </a:p>
          <a:p>
            <a:pPr algn="ctr"/>
            <a:r>
              <a:rPr lang="en-US" sz="2800" b="1" dirty="0" smtClean="0">
                <a:latin typeface="Gabriola" pitchFamily="82" charset="0"/>
              </a:rPr>
              <a:t>D. NAVEEN KANTH (10R11A0510)</a:t>
            </a:r>
          </a:p>
          <a:p>
            <a:pPr algn="ctr"/>
            <a:r>
              <a:rPr lang="en-US" sz="2800" b="1" dirty="0" smtClean="0">
                <a:latin typeface="Gabriola" pitchFamily="82" charset="0"/>
              </a:rPr>
              <a:t>B. KIRTHI (10R11A0526)</a:t>
            </a:r>
          </a:p>
          <a:p>
            <a:pPr algn="ctr"/>
            <a:r>
              <a:rPr lang="en-US" sz="2800" b="1" dirty="0" smtClean="0">
                <a:latin typeface="Gabriola" pitchFamily="82" charset="0"/>
              </a:rPr>
              <a:t>K. KAUSHIK (10R11A0527)</a:t>
            </a:r>
            <a:endParaRPr lang="en-US" sz="2800" b="1" dirty="0">
              <a:latin typeface="Gabriola" pitchFamily="82" charset="0"/>
            </a:endParaRPr>
          </a:p>
        </p:txBody>
      </p:sp>
      <p:sp>
        <p:nvSpPr>
          <p:cNvPr id="6" name="TextBox 5"/>
          <p:cNvSpPr txBox="1"/>
          <p:nvPr/>
        </p:nvSpPr>
        <p:spPr>
          <a:xfrm>
            <a:off x="1371600" y="3733800"/>
            <a:ext cx="6324600" cy="1569660"/>
          </a:xfrm>
          <a:prstGeom prst="rect">
            <a:avLst/>
          </a:prstGeom>
          <a:noFill/>
        </p:spPr>
        <p:txBody>
          <a:bodyPr wrap="square" rtlCol="0">
            <a:spAutoFit/>
          </a:bodyPr>
          <a:lstStyle/>
          <a:p>
            <a:pPr algn="ctr"/>
            <a:r>
              <a:rPr lang="en-US" sz="2000" dirty="0" smtClean="0">
                <a:latin typeface="Gabriola" pitchFamily="82" charset="0"/>
              </a:rPr>
              <a:t>Under the guidance of </a:t>
            </a:r>
            <a:r>
              <a:rPr lang="en-US" sz="2000" b="1" dirty="0" smtClean="0">
                <a:latin typeface="Gabriola" pitchFamily="82" charset="0"/>
              </a:rPr>
              <a:t/>
            </a:r>
            <a:br>
              <a:rPr lang="en-US" sz="2000" b="1" dirty="0" smtClean="0">
                <a:latin typeface="Gabriola" pitchFamily="82" charset="0"/>
              </a:rPr>
            </a:br>
            <a:r>
              <a:rPr lang="en-US" sz="2800" b="1" dirty="0" smtClean="0">
                <a:latin typeface="Gabriola" pitchFamily="82" charset="0"/>
              </a:rPr>
              <a:t>M.ASHWINI</a:t>
            </a:r>
            <a:r>
              <a:rPr lang="en-US" sz="2000" b="1" dirty="0" smtClean="0">
                <a:latin typeface="Gabriola" pitchFamily="82" charset="0"/>
              </a:rPr>
              <a:t/>
            </a:r>
            <a:br>
              <a:rPr lang="en-US" sz="2000" b="1" dirty="0" smtClean="0">
                <a:latin typeface="Gabriola" pitchFamily="82" charset="0"/>
              </a:rPr>
            </a:br>
            <a:r>
              <a:rPr lang="en-US" sz="2400" b="1" dirty="0" smtClean="0">
                <a:latin typeface="Gabriola" pitchFamily="82" charset="0"/>
              </a:rPr>
              <a:t>(Associate Professor)</a:t>
            </a:r>
            <a:r>
              <a:rPr lang="en-US" sz="2000" b="1" dirty="0" smtClean="0">
                <a:latin typeface="Gabriola" pitchFamily="82" charset="0"/>
              </a:rPr>
              <a:t/>
            </a:r>
            <a:br>
              <a:rPr lang="en-US" sz="2000" b="1" dirty="0" smtClean="0">
                <a:latin typeface="Gabriola" pitchFamily="82" charset="0"/>
              </a:rPr>
            </a:br>
            <a:r>
              <a:rPr lang="en-US" sz="2400" dirty="0" smtClean="0">
                <a:latin typeface="Gabriola" pitchFamily="82" charset="0"/>
              </a:rPr>
              <a:t>Department of Computer Science and Engineering</a:t>
            </a:r>
            <a:endParaRPr lang="en-US" sz="2400" dirty="0">
              <a:latin typeface="Gabriola" pitchFamily="82" charset="0"/>
            </a:endParaRPr>
          </a:p>
        </p:txBody>
      </p:sp>
      <p:pic>
        <p:nvPicPr>
          <p:cNvPr id="7" name="Picture 3" descr="coll logo"/>
          <p:cNvPicPr>
            <a:picLocks noChangeAspect="1" noChangeArrowheads="1"/>
          </p:cNvPicPr>
          <p:nvPr/>
        </p:nvPicPr>
        <p:blipFill>
          <a:blip r:embed="rId2" cstate="print"/>
          <a:srcRect/>
          <a:stretch>
            <a:fillRect/>
          </a:stretch>
        </p:blipFill>
        <p:spPr bwMode="auto">
          <a:xfrm>
            <a:off x="7239000" y="4495800"/>
            <a:ext cx="762000" cy="792364"/>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CLOUD USER</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Autofit/>
          </a:bodyPr>
          <a:lstStyle/>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The Cloud User is the one who has a large amount of data to be stored in multiple clouds and have the permissions to access and manipulate the stored data. </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The User’s Data is converted into data blocks. The data blocks are uploaded to the cloud. The TPA views the data blocks and Uploads them in multi cloud.</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The user can update the uploaded data. If the user wants to download his files, the data in multi cloud is integrated and downloaded.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HARDWARE REQUIREMENTS</a:t>
            </a:r>
            <a:endParaRPr lang="en-US" sz="6000" b="1" dirty="0">
              <a:latin typeface="Gabriola" pitchFamily="82" charset="0"/>
            </a:endParaRPr>
          </a:p>
        </p:txBody>
      </p:sp>
      <p:graphicFrame>
        <p:nvGraphicFramePr>
          <p:cNvPr id="4" name="Content Placeholder 3"/>
          <p:cNvGraphicFramePr>
            <a:graphicFrameLocks noGrp="1"/>
          </p:cNvGraphicFramePr>
          <p:nvPr>
            <p:ph idx="1"/>
          </p:nvPr>
        </p:nvGraphicFramePr>
        <p:xfrm>
          <a:off x="457200" y="2362200"/>
          <a:ext cx="8229600" cy="423672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sz="3200" b="1" dirty="0" smtClean="0">
                          <a:latin typeface="Gabriola" pitchFamily="82" charset="0"/>
                        </a:rPr>
                        <a:t>HARDWARE</a:t>
                      </a:r>
                      <a:endParaRPr lang="en-US" sz="3200" b="1" dirty="0">
                        <a:latin typeface="Gabriola" pitchFamily="82" charset="0"/>
                      </a:endParaRPr>
                    </a:p>
                  </a:txBody>
                  <a:tcPr/>
                </a:tc>
                <a:tc>
                  <a:txBody>
                    <a:bodyPr/>
                    <a:lstStyle/>
                    <a:p>
                      <a:pPr algn="ctr"/>
                      <a:r>
                        <a:rPr lang="en-US" sz="3200" b="1" dirty="0" smtClean="0">
                          <a:latin typeface="Gabriola" pitchFamily="82" charset="0"/>
                        </a:rPr>
                        <a:t>REQUIREMENT</a:t>
                      </a:r>
                      <a:endParaRPr lang="en-US" sz="3200" b="1" dirty="0">
                        <a:latin typeface="Gabriola" pitchFamily="82" charset="0"/>
                      </a:endParaRPr>
                    </a:p>
                  </a:txBody>
                  <a:tcPr/>
                </a:tc>
              </a:tr>
              <a:tr h="370840">
                <a:tc>
                  <a:txBody>
                    <a:bodyPr/>
                    <a:lstStyle/>
                    <a:p>
                      <a:pPr algn="ctr"/>
                      <a:r>
                        <a:rPr lang="en-US" sz="2400" b="1" dirty="0" smtClean="0">
                          <a:latin typeface="Gabriola" pitchFamily="82" charset="0"/>
                        </a:rPr>
                        <a:t>Processor</a:t>
                      </a:r>
                      <a:endParaRPr lang="en-US" sz="2400" b="1" dirty="0">
                        <a:latin typeface="Gabriola" pitchFamily="82" charset="0"/>
                      </a:endParaRPr>
                    </a:p>
                  </a:txBody>
                  <a:tcPr/>
                </a:tc>
                <a:tc>
                  <a:txBody>
                    <a:bodyPr/>
                    <a:lstStyle/>
                    <a:p>
                      <a:pPr algn="ctr"/>
                      <a:r>
                        <a:rPr lang="en-US" sz="2400" b="1" dirty="0" smtClean="0">
                          <a:latin typeface="Gabriola" pitchFamily="82" charset="0"/>
                        </a:rPr>
                        <a:t>PENTIUM IV</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Speed</a:t>
                      </a:r>
                      <a:endParaRPr lang="en-US" sz="2400" b="1" dirty="0">
                        <a:latin typeface="Gabriola" pitchFamily="82" charset="0"/>
                      </a:endParaRPr>
                    </a:p>
                  </a:txBody>
                  <a:tcPr/>
                </a:tc>
                <a:tc>
                  <a:txBody>
                    <a:bodyPr/>
                    <a:lstStyle/>
                    <a:p>
                      <a:pPr algn="ctr"/>
                      <a:r>
                        <a:rPr lang="en-US" sz="2400" b="1" dirty="0" smtClean="0">
                          <a:latin typeface="Gabriola" pitchFamily="82" charset="0"/>
                        </a:rPr>
                        <a:t>1.1</a:t>
                      </a:r>
                      <a:r>
                        <a:rPr lang="en-US" sz="2400" b="1" baseline="0" dirty="0" smtClean="0">
                          <a:latin typeface="Gabriola" pitchFamily="82" charset="0"/>
                        </a:rPr>
                        <a:t> GHz</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RAM</a:t>
                      </a:r>
                      <a:endParaRPr lang="en-US" sz="2400" b="1" dirty="0">
                        <a:latin typeface="Gabriola" pitchFamily="82" charset="0"/>
                      </a:endParaRPr>
                    </a:p>
                  </a:txBody>
                  <a:tcPr/>
                </a:tc>
                <a:tc>
                  <a:txBody>
                    <a:bodyPr/>
                    <a:lstStyle/>
                    <a:p>
                      <a:pPr algn="ctr"/>
                      <a:r>
                        <a:rPr lang="en-US" sz="2400" b="1" dirty="0" smtClean="0">
                          <a:latin typeface="Gabriola" pitchFamily="82" charset="0"/>
                        </a:rPr>
                        <a:t>256 MB ( min)</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Hard</a:t>
                      </a:r>
                      <a:r>
                        <a:rPr lang="en-US" sz="2400" b="1" baseline="0" dirty="0" smtClean="0">
                          <a:latin typeface="Gabriola" pitchFamily="82" charset="0"/>
                        </a:rPr>
                        <a:t> Disk</a:t>
                      </a:r>
                      <a:endParaRPr lang="en-US" sz="2400" b="1" dirty="0">
                        <a:latin typeface="Gabriola" pitchFamily="82" charset="0"/>
                      </a:endParaRPr>
                    </a:p>
                  </a:txBody>
                  <a:tcPr/>
                </a:tc>
                <a:tc>
                  <a:txBody>
                    <a:bodyPr/>
                    <a:lstStyle/>
                    <a:p>
                      <a:pPr algn="ctr"/>
                      <a:r>
                        <a:rPr lang="en-US" sz="2400" b="1" dirty="0" smtClean="0">
                          <a:latin typeface="Gabriola" pitchFamily="82" charset="0"/>
                        </a:rPr>
                        <a:t>20 GB</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Floppy Drive</a:t>
                      </a:r>
                      <a:endParaRPr lang="en-US" sz="2400" b="1" dirty="0">
                        <a:latin typeface="Gabriola" pitchFamily="82" charset="0"/>
                      </a:endParaRPr>
                    </a:p>
                  </a:txBody>
                  <a:tcPr/>
                </a:tc>
                <a:tc>
                  <a:txBody>
                    <a:bodyPr/>
                    <a:lstStyle/>
                    <a:p>
                      <a:pPr algn="ctr"/>
                      <a:r>
                        <a:rPr lang="en-US" sz="2400" b="1" dirty="0" smtClean="0">
                          <a:latin typeface="Gabriola" pitchFamily="82" charset="0"/>
                        </a:rPr>
                        <a:t>1.44 MB</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Keyboard</a:t>
                      </a:r>
                      <a:endParaRPr lang="en-US" sz="2400" b="1" dirty="0">
                        <a:latin typeface="Gabriola" pitchFamily="82" charset="0"/>
                      </a:endParaRPr>
                    </a:p>
                  </a:txBody>
                  <a:tcPr/>
                </a:tc>
                <a:tc>
                  <a:txBody>
                    <a:bodyPr/>
                    <a:lstStyle/>
                    <a:p>
                      <a:pPr algn="ctr"/>
                      <a:r>
                        <a:rPr lang="en-US" sz="2400" b="1" dirty="0" smtClean="0">
                          <a:latin typeface="Gabriola" pitchFamily="82" charset="0"/>
                        </a:rPr>
                        <a:t>Standard Windows Keyboard</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Mouse</a:t>
                      </a:r>
                      <a:endParaRPr lang="en-US" sz="2400" b="1" dirty="0">
                        <a:latin typeface="Gabriola" pitchFamily="82" charset="0"/>
                      </a:endParaRPr>
                    </a:p>
                  </a:txBody>
                  <a:tcPr/>
                </a:tc>
                <a:tc>
                  <a:txBody>
                    <a:bodyPr/>
                    <a:lstStyle/>
                    <a:p>
                      <a:pPr algn="ctr"/>
                      <a:r>
                        <a:rPr lang="en-US" sz="2400" b="1" dirty="0" smtClean="0">
                          <a:latin typeface="Gabriola" pitchFamily="82" charset="0"/>
                        </a:rPr>
                        <a:t>Two or Three</a:t>
                      </a:r>
                      <a:r>
                        <a:rPr lang="en-US" sz="2400" b="1" baseline="0" dirty="0" smtClean="0">
                          <a:latin typeface="Gabriola" pitchFamily="82" charset="0"/>
                        </a:rPr>
                        <a:t> Button Mouse</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Monitor</a:t>
                      </a:r>
                      <a:endParaRPr lang="en-US" sz="2400" b="1" dirty="0">
                        <a:latin typeface="Gabriola" pitchFamily="82" charset="0"/>
                      </a:endParaRPr>
                    </a:p>
                  </a:txBody>
                  <a:tcPr/>
                </a:tc>
                <a:tc>
                  <a:txBody>
                    <a:bodyPr/>
                    <a:lstStyle/>
                    <a:p>
                      <a:pPr algn="ctr"/>
                      <a:r>
                        <a:rPr lang="en-US" sz="2400" b="1" dirty="0" smtClean="0">
                          <a:latin typeface="Gabriola" pitchFamily="82" charset="0"/>
                        </a:rPr>
                        <a:t>SVGA</a:t>
                      </a:r>
                      <a:endParaRPr lang="en-US" sz="2400" b="1" dirty="0">
                        <a:latin typeface="Gabriola" pitchFamily="82" charset="0"/>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pPr algn="just"/>
            <a:r>
              <a:rPr lang="en-US" sz="6000" b="1" dirty="0" smtClean="0">
                <a:latin typeface="Gabriola" pitchFamily="82" charset="0"/>
              </a:rPr>
              <a:t>SOFTWARE REQUIREMENTS</a:t>
            </a:r>
            <a:endParaRPr lang="en-US" sz="6000" b="1" dirty="0">
              <a:latin typeface="Gabriola" pitchFamily="82" charset="0"/>
            </a:endParaRPr>
          </a:p>
        </p:txBody>
      </p:sp>
      <p:graphicFrame>
        <p:nvGraphicFramePr>
          <p:cNvPr id="4" name="Content Placeholder 3"/>
          <p:cNvGraphicFramePr>
            <a:graphicFrameLocks noGrp="1"/>
          </p:cNvGraphicFramePr>
          <p:nvPr>
            <p:ph idx="1"/>
          </p:nvPr>
        </p:nvGraphicFramePr>
        <p:xfrm>
          <a:off x="457200" y="2362200"/>
          <a:ext cx="8229600" cy="377952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sz="3200" dirty="0" smtClean="0">
                          <a:latin typeface="Gabriola" pitchFamily="82" charset="0"/>
                        </a:rPr>
                        <a:t>SOFTWARE</a:t>
                      </a:r>
                      <a:endParaRPr lang="en-US" sz="3200" dirty="0">
                        <a:latin typeface="Gabriola" pitchFamily="82" charset="0"/>
                      </a:endParaRPr>
                    </a:p>
                  </a:txBody>
                  <a:tcPr/>
                </a:tc>
                <a:tc>
                  <a:txBody>
                    <a:bodyPr/>
                    <a:lstStyle/>
                    <a:p>
                      <a:pPr algn="ctr"/>
                      <a:r>
                        <a:rPr lang="en-US" sz="3200" dirty="0" smtClean="0">
                          <a:latin typeface="Gabriola" pitchFamily="82" charset="0"/>
                        </a:rPr>
                        <a:t>REQUIREMENT</a:t>
                      </a:r>
                      <a:endParaRPr lang="en-US" sz="3200" dirty="0">
                        <a:latin typeface="Gabriola" pitchFamily="82" charset="0"/>
                      </a:endParaRPr>
                    </a:p>
                  </a:txBody>
                  <a:tcPr/>
                </a:tc>
              </a:tr>
              <a:tr h="370840">
                <a:tc>
                  <a:txBody>
                    <a:bodyPr/>
                    <a:lstStyle/>
                    <a:p>
                      <a:pPr algn="ctr"/>
                      <a:r>
                        <a:rPr lang="en-US" sz="2400" b="1" dirty="0" smtClean="0">
                          <a:latin typeface="Gabriola" pitchFamily="82" charset="0"/>
                        </a:rPr>
                        <a:t>Operating System</a:t>
                      </a:r>
                      <a:endParaRPr lang="en-US" sz="2400" b="1" dirty="0">
                        <a:latin typeface="Gabriola" pitchFamily="82" charset="0"/>
                      </a:endParaRPr>
                    </a:p>
                  </a:txBody>
                  <a:tcPr/>
                </a:tc>
                <a:tc>
                  <a:txBody>
                    <a:bodyPr/>
                    <a:lstStyle/>
                    <a:p>
                      <a:pPr algn="ctr"/>
                      <a:r>
                        <a:rPr lang="en-US" sz="2400" b="1" dirty="0" smtClean="0">
                          <a:latin typeface="Gabriola" pitchFamily="82" charset="0"/>
                        </a:rPr>
                        <a:t>Windows 95/98/2000/XP</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Application Server</a:t>
                      </a:r>
                      <a:endParaRPr lang="en-US" sz="2400" b="1" dirty="0">
                        <a:latin typeface="Gabriola" pitchFamily="82" charset="0"/>
                      </a:endParaRPr>
                    </a:p>
                  </a:txBody>
                  <a:tcPr/>
                </a:tc>
                <a:tc>
                  <a:txBody>
                    <a:bodyPr/>
                    <a:lstStyle/>
                    <a:p>
                      <a:pPr algn="ctr"/>
                      <a:r>
                        <a:rPr lang="en-US" sz="2400" b="1" dirty="0" smtClean="0">
                          <a:latin typeface="Gabriola" pitchFamily="82" charset="0"/>
                        </a:rPr>
                        <a:t>Tomcat</a:t>
                      </a:r>
                      <a:r>
                        <a:rPr lang="en-US" sz="2400" b="1" baseline="0" dirty="0" smtClean="0">
                          <a:latin typeface="Gabriola" pitchFamily="82" charset="0"/>
                        </a:rPr>
                        <a:t> 5.0/6.X</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Front End</a:t>
                      </a:r>
                      <a:endParaRPr lang="en-US" sz="2400" b="1" dirty="0">
                        <a:latin typeface="Gabriola" pitchFamily="82" charset="0"/>
                      </a:endParaRPr>
                    </a:p>
                  </a:txBody>
                  <a:tcPr/>
                </a:tc>
                <a:tc>
                  <a:txBody>
                    <a:bodyPr/>
                    <a:lstStyle/>
                    <a:p>
                      <a:pPr algn="ctr"/>
                      <a:r>
                        <a:rPr lang="en-US" sz="2400" b="1" dirty="0" smtClean="0">
                          <a:latin typeface="Gabriola" pitchFamily="82" charset="0"/>
                        </a:rPr>
                        <a:t>HTML, Java, JSP</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Scripts</a:t>
                      </a:r>
                      <a:endParaRPr lang="en-US" sz="2400" b="1" dirty="0">
                        <a:latin typeface="Gabriola" pitchFamily="82" charset="0"/>
                      </a:endParaRPr>
                    </a:p>
                  </a:txBody>
                  <a:tcPr/>
                </a:tc>
                <a:tc>
                  <a:txBody>
                    <a:bodyPr/>
                    <a:lstStyle/>
                    <a:p>
                      <a:pPr algn="ctr"/>
                      <a:r>
                        <a:rPr lang="en-US" sz="2400" b="1" dirty="0" smtClean="0">
                          <a:latin typeface="Gabriola" pitchFamily="82" charset="0"/>
                        </a:rPr>
                        <a:t>JavaScript</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Server Side Script </a:t>
                      </a:r>
                      <a:endParaRPr lang="en-US" sz="2400" b="1" dirty="0">
                        <a:latin typeface="Gabriola" pitchFamily="82" charset="0"/>
                      </a:endParaRPr>
                    </a:p>
                  </a:txBody>
                  <a:tcPr/>
                </a:tc>
                <a:tc>
                  <a:txBody>
                    <a:bodyPr/>
                    <a:lstStyle/>
                    <a:p>
                      <a:pPr algn="ctr"/>
                      <a:r>
                        <a:rPr lang="en-US" sz="2400" b="1" dirty="0" smtClean="0">
                          <a:latin typeface="Gabriola" pitchFamily="82" charset="0"/>
                        </a:rPr>
                        <a:t>Java Server Pages</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Database</a:t>
                      </a:r>
                      <a:endParaRPr lang="en-US" sz="2400" b="1" dirty="0">
                        <a:latin typeface="Gabriola" pitchFamily="82" charset="0"/>
                      </a:endParaRPr>
                    </a:p>
                  </a:txBody>
                  <a:tcPr/>
                </a:tc>
                <a:tc>
                  <a:txBody>
                    <a:bodyPr/>
                    <a:lstStyle/>
                    <a:p>
                      <a:pPr algn="ctr"/>
                      <a:r>
                        <a:rPr lang="en-US" sz="2400" b="1" dirty="0" err="1" smtClean="0">
                          <a:latin typeface="Gabriola" pitchFamily="82" charset="0"/>
                        </a:rPr>
                        <a:t>MySql</a:t>
                      </a:r>
                      <a:endParaRPr lang="en-US" sz="2400" b="1" dirty="0">
                        <a:latin typeface="Gabriola" pitchFamily="82" charset="0"/>
                      </a:endParaRPr>
                    </a:p>
                  </a:txBody>
                  <a:tcPr/>
                </a:tc>
              </a:tr>
              <a:tr h="370840">
                <a:tc>
                  <a:txBody>
                    <a:bodyPr/>
                    <a:lstStyle/>
                    <a:p>
                      <a:pPr algn="ctr"/>
                      <a:r>
                        <a:rPr lang="en-US" sz="2400" b="1" dirty="0" smtClean="0">
                          <a:latin typeface="Gabriola" pitchFamily="82" charset="0"/>
                        </a:rPr>
                        <a:t>Database Connectivity</a:t>
                      </a:r>
                      <a:endParaRPr lang="en-US" sz="2400" b="1" dirty="0">
                        <a:latin typeface="Gabriola" pitchFamily="82" charset="0"/>
                      </a:endParaRPr>
                    </a:p>
                  </a:txBody>
                  <a:tcPr/>
                </a:tc>
                <a:tc>
                  <a:txBody>
                    <a:bodyPr/>
                    <a:lstStyle/>
                    <a:p>
                      <a:pPr algn="ctr"/>
                      <a:r>
                        <a:rPr lang="en-US" sz="2400" b="1" dirty="0" smtClean="0">
                          <a:latin typeface="Gabriola" pitchFamily="82" charset="0"/>
                        </a:rPr>
                        <a:t>JDBC</a:t>
                      </a:r>
                      <a:endParaRPr lang="en-US" sz="2400" b="1" dirty="0">
                        <a:latin typeface="Gabriola" pitchFamily="82" charset="0"/>
                      </a:endParaRP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EXISTING SYSTEM</a:t>
            </a:r>
            <a:endParaRPr lang="en-US" sz="60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Autofit/>
          </a:bodyPr>
          <a:lstStyle/>
          <a:p>
            <a:pPr marL="469900" indent="-469900" algn="just">
              <a:buClr>
                <a:schemeClr val="tx1"/>
              </a:buClr>
              <a:buFont typeface="Arial" pitchFamily="34" charset="0"/>
              <a:buChar char="•"/>
            </a:pPr>
            <a:r>
              <a:rPr lang="en-US" sz="2800" b="1" dirty="0" smtClean="0">
                <a:latin typeface="Gabriola" pitchFamily="82" charset="0"/>
              </a:rPr>
              <a:t>There exists various tools and technologies for multi cloud, such as Platform VM Orchestrator, </a:t>
            </a:r>
            <a:r>
              <a:rPr lang="en-US" sz="2800" b="1" dirty="0" err="1" smtClean="0">
                <a:latin typeface="Gabriola" pitchFamily="82" charset="0"/>
              </a:rPr>
              <a:t>Vmware</a:t>
            </a:r>
            <a:r>
              <a:rPr lang="en-US" sz="2800" b="1" dirty="0" smtClean="0">
                <a:latin typeface="Gabriola" pitchFamily="82" charset="0"/>
              </a:rPr>
              <a:t> </a:t>
            </a:r>
            <a:r>
              <a:rPr lang="en-US" sz="2800" b="1" dirty="0" err="1" smtClean="0">
                <a:latin typeface="Gabriola" pitchFamily="82" charset="0"/>
              </a:rPr>
              <a:t>vSphere</a:t>
            </a:r>
            <a:r>
              <a:rPr lang="en-US" sz="2800" b="1" dirty="0" smtClean="0">
                <a:latin typeface="Gabriola" pitchFamily="82" charset="0"/>
              </a:rPr>
              <a:t>, and </a:t>
            </a:r>
            <a:r>
              <a:rPr lang="en-US" sz="2800" b="1" dirty="0" err="1" smtClean="0">
                <a:latin typeface="Gabriola" pitchFamily="82" charset="0"/>
              </a:rPr>
              <a:t>Ovirt</a:t>
            </a:r>
            <a:r>
              <a:rPr lang="en-US" sz="2800" b="1" dirty="0" smtClean="0">
                <a:latin typeface="Gabriola" pitchFamily="82" charset="0"/>
              </a:rPr>
              <a:t>. </a:t>
            </a:r>
          </a:p>
          <a:p>
            <a:pPr marL="469900" indent="-469900" algn="just">
              <a:buClr>
                <a:schemeClr val="tx1"/>
              </a:buClr>
              <a:buFont typeface="Arial" pitchFamily="34" charset="0"/>
              <a:buChar char="•"/>
            </a:pPr>
            <a:r>
              <a:rPr lang="en-US" sz="2800" b="1" dirty="0" smtClean="0">
                <a:latin typeface="Gabriola" pitchFamily="82" charset="0"/>
              </a:rPr>
              <a:t>These tools help cloud providers construct a distributed cloud storage platform for managing clients’ data. However, if such an important platform is vulnerable to security attacks, it would bring irretrievable losses to the clients.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0"/>
            <a:ext cx="8001000" cy="2677656"/>
          </a:xfrm>
          <a:prstGeom prst="rect">
            <a:avLst/>
          </a:prstGeom>
          <a:noFill/>
        </p:spPr>
        <p:txBody>
          <a:bodyPr wrap="square" rtlCol="0">
            <a:spAutoFit/>
          </a:bodyPr>
          <a:lstStyle/>
          <a:p>
            <a:pPr marL="465138" indent="-465138" algn="just">
              <a:buClr>
                <a:schemeClr val="tx1"/>
              </a:buClr>
              <a:buFont typeface="Arial" pitchFamily="34" charset="0"/>
              <a:buChar char="•"/>
            </a:pPr>
            <a:r>
              <a:rPr lang="en-US" sz="2800" b="1" dirty="0" smtClean="0">
                <a:latin typeface="Gabriola" pitchFamily="82" charset="0"/>
              </a:rPr>
              <a:t>For example, the confidential data in an enterprise may be illegally accessed through a remote interface provided by a multi-cloud, or relevant data and archives may be lost or tampered when they are stored into an uncertain storage pool outside the enterprise.</a:t>
            </a:r>
          </a:p>
          <a:p>
            <a:pPr marL="465138" indent="-465138" algn="just">
              <a:buClr>
                <a:schemeClr val="tx1"/>
              </a:buClr>
              <a:buFont typeface="Arial" pitchFamily="34" charset="0"/>
              <a:buChar char="•"/>
            </a:pPr>
            <a:r>
              <a:rPr lang="en-US" sz="2800" b="1" dirty="0" smtClean="0">
                <a:latin typeface="Gabriola" pitchFamily="82" charset="0"/>
              </a:rPr>
              <a:t>Therefore, it is indispensable for cloud service providers to provide security techniques for managing their storage services.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PROPOSED SYSTEM</a:t>
            </a:r>
            <a:endParaRPr lang="en-US" sz="6000" b="1" dirty="0">
              <a:latin typeface="Gabriola" pitchFamily="82" charset="0"/>
            </a:endParaRPr>
          </a:p>
        </p:txBody>
      </p:sp>
      <p:sp>
        <p:nvSpPr>
          <p:cNvPr id="3" name="Content Placeholder 2"/>
          <p:cNvSpPr>
            <a:spLocks noGrp="1"/>
          </p:cNvSpPr>
          <p:nvPr>
            <p:ph idx="1"/>
          </p:nvPr>
        </p:nvSpPr>
        <p:spPr>
          <a:xfrm>
            <a:off x="428625" y="2133600"/>
            <a:ext cx="8229600" cy="4325112"/>
          </a:xfrm>
        </p:spPr>
        <p:txBody>
          <a:bodyPr>
            <a:noAutofit/>
          </a:bodyPr>
          <a:lstStyle/>
          <a:p>
            <a:pPr marL="469900" indent="-469900" algn="just">
              <a:buClr>
                <a:schemeClr val="tx1"/>
              </a:buClr>
              <a:buFont typeface="Arial" pitchFamily="34" charset="0"/>
              <a:buChar char="•"/>
            </a:pPr>
            <a:r>
              <a:rPr lang="en-US" sz="2800" b="1" dirty="0" smtClean="0">
                <a:latin typeface="Gabriola" pitchFamily="82" charset="0"/>
              </a:rPr>
              <a:t>To check the availability and integrity of outsourced data in cloud storages, researchers have proposed two basic approaches called Provable Data Possession and Proofs of </a:t>
            </a:r>
            <a:r>
              <a:rPr lang="en-US" sz="2800" b="1" dirty="0" err="1" smtClean="0">
                <a:latin typeface="Gabriola" pitchFamily="82" charset="0"/>
              </a:rPr>
              <a:t>Retrievability</a:t>
            </a:r>
            <a:r>
              <a:rPr lang="en-US" sz="2800" b="1" dirty="0" smtClean="0">
                <a:latin typeface="Gabriola" pitchFamily="82" charset="0"/>
              </a:rPr>
              <a:t>.</a:t>
            </a:r>
          </a:p>
          <a:p>
            <a:pPr marL="469900" indent="-469900" algn="just">
              <a:buClr>
                <a:schemeClr val="tx1"/>
              </a:buClr>
              <a:buFont typeface="Arial" pitchFamily="34" charset="0"/>
              <a:buChar char="•"/>
            </a:pPr>
            <a:r>
              <a:rPr lang="en-US" sz="2800" b="1" dirty="0" smtClean="0">
                <a:latin typeface="Gabriola" pitchFamily="82" charset="0"/>
              </a:rPr>
              <a:t> </a:t>
            </a:r>
            <a:r>
              <a:rPr lang="en-US" sz="2800" b="1" dirty="0" err="1" smtClean="0">
                <a:latin typeface="Gabriola" pitchFamily="82" charset="0"/>
              </a:rPr>
              <a:t>Ateniese</a:t>
            </a:r>
            <a:r>
              <a:rPr lang="en-US" sz="2800" b="1" dirty="0" smtClean="0">
                <a:latin typeface="Gabriola" pitchFamily="82" charset="0"/>
              </a:rPr>
              <a:t> Et Al first proposed the PDP model for ensuring possession of files on untrusted storages and provided an RSA-based scheme for a static case that achieves the communication cost.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0"/>
            <a:ext cx="8001000" cy="3970318"/>
          </a:xfrm>
          <a:prstGeom prst="rect">
            <a:avLst/>
          </a:prstGeom>
          <a:noFill/>
        </p:spPr>
        <p:txBody>
          <a:bodyPr wrap="square" rtlCol="0">
            <a:spAutoFit/>
          </a:bodyPr>
          <a:lstStyle/>
          <a:p>
            <a:pPr marL="465138" indent="-465138" algn="just">
              <a:buClr>
                <a:schemeClr val="tx1"/>
              </a:buClr>
              <a:buFont typeface="Arial" pitchFamily="34" charset="0"/>
              <a:buChar char="•"/>
            </a:pPr>
            <a:r>
              <a:rPr lang="en-US" sz="2800" b="1" dirty="0" smtClean="0">
                <a:latin typeface="Gabriola" pitchFamily="82" charset="0"/>
              </a:rPr>
              <a:t>They also proposed a publicly verifiable version, which allows anyone, not just the owner, to challenge the server for data possession. </a:t>
            </a:r>
          </a:p>
          <a:p>
            <a:pPr marL="465138" indent="-465138" algn="just">
              <a:buClr>
                <a:schemeClr val="tx1"/>
              </a:buClr>
              <a:buFont typeface="Arial" pitchFamily="34" charset="0"/>
              <a:buChar char="•"/>
            </a:pPr>
            <a:r>
              <a:rPr lang="en-US" sz="2800" b="1" dirty="0" smtClean="0">
                <a:latin typeface="Gabriola" pitchFamily="82" charset="0"/>
              </a:rPr>
              <a:t>They proposed a lightweight PDP scheme based on cryptographic hash function and symmetric key encryption, but the servers can deceive the owners by using previous metadata or responses due to the lack of randomness in the challenges. </a:t>
            </a:r>
          </a:p>
          <a:p>
            <a:pPr marL="465138" indent="-465138" algn="just">
              <a:buClr>
                <a:schemeClr val="tx1"/>
              </a:buClr>
              <a:buFont typeface="Arial" pitchFamily="34" charset="0"/>
              <a:buChar char="•"/>
            </a:pPr>
            <a:r>
              <a:rPr lang="en-US" sz="2800" b="1" dirty="0" smtClean="0">
                <a:latin typeface="Gabriola" pitchFamily="82" charset="0"/>
              </a:rPr>
              <a:t>The numbers of updates and challenges are limited and fixed in advance and users cannot perform block insertions anywhere.</a:t>
            </a:r>
            <a:endParaRPr lang="en-US"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JAVA TOOLS</a:t>
            </a:r>
            <a:endParaRPr lang="en-US" sz="60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9900" indent="-469900" algn="just">
              <a:buClr>
                <a:schemeClr val="tx1"/>
              </a:buClr>
            </a:pPr>
            <a:r>
              <a:rPr lang="en-US" sz="2800" b="1" dirty="0" smtClean="0">
                <a:latin typeface="Gabriola" pitchFamily="82" charset="0"/>
              </a:rPr>
              <a:t>J2EE</a:t>
            </a:r>
          </a:p>
          <a:p>
            <a:pPr marL="469900" indent="-469900" algn="just">
              <a:buClr>
                <a:schemeClr val="tx1"/>
              </a:buClr>
            </a:pPr>
            <a:r>
              <a:rPr lang="en-US" sz="2800" b="1" dirty="0" smtClean="0">
                <a:latin typeface="Gabriola" pitchFamily="82" charset="0"/>
              </a:rPr>
              <a:t>JSP</a:t>
            </a:r>
          </a:p>
          <a:p>
            <a:pPr marL="469900" indent="-469900" algn="just">
              <a:buClr>
                <a:schemeClr val="tx1"/>
              </a:buClr>
            </a:pPr>
            <a:r>
              <a:rPr lang="en-US" sz="2800" b="1" dirty="0" smtClean="0">
                <a:latin typeface="Gabriola" pitchFamily="82" charset="0"/>
              </a:rPr>
              <a:t>JDBC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J2EE</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The platform provides an API and runtime environment for developing and running enterprise software, including network and web services, and other large-scale, multi-tiered, scalable, reliable, and secure network applications. </a:t>
            </a:r>
          </a:p>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The platform incorporates a design based largely on modular components running on an application server.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JSP</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buSzPct val="100000"/>
              <a:buFont typeface="Arial" panose="020B0604020202020204" pitchFamily="34" charset="0"/>
              <a:buChar char="•"/>
            </a:pPr>
            <a:r>
              <a:rPr lang="en-US" sz="2800" b="1" dirty="0" smtClean="0">
                <a:latin typeface="Gabriola" pitchFamily="82" charset="0"/>
                <a:cs typeface="Times New Roman" panose="02020603050405020304" pitchFamily="18" charset="0"/>
              </a:rPr>
              <a:t>Java Server Pages (JSP) is a technology that helps software developers create dynamically generated web pages based on HTML, XML, or other document types.</a:t>
            </a:r>
          </a:p>
          <a:p>
            <a:pPr marL="465138" indent="-465138" algn="just">
              <a:buClr>
                <a:schemeClr val="tx1"/>
              </a:buClr>
              <a:buSzPct val="100000"/>
              <a:buFont typeface="Arial" panose="020B0604020202020204" pitchFamily="34" charset="0"/>
              <a:buChar char="•"/>
            </a:pPr>
            <a:r>
              <a:rPr lang="en-US" sz="2800" b="1" dirty="0" smtClean="0">
                <a:latin typeface="Gabriola" pitchFamily="82" charset="0"/>
                <a:cs typeface="Times New Roman" panose="02020603050405020304" pitchFamily="18" charset="0"/>
              </a:rPr>
              <a:t>To deploy and run Java Server Pages, a compatible web server with a servlet container, such as Apache Tomcat or Jetty, is required.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cs typeface="Times New Roman" pitchFamily="18" charset="0"/>
              </a:rPr>
              <a:t>INTRODUCTION</a:t>
            </a:r>
            <a:endParaRPr lang="en-US" sz="6000" b="1" dirty="0">
              <a:latin typeface="Gabriola" pitchFamily="82" charset="0"/>
              <a:cs typeface="Times New Roman" pitchFamily="18" charset="0"/>
            </a:endParaRPr>
          </a:p>
        </p:txBody>
      </p:sp>
      <p:sp>
        <p:nvSpPr>
          <p:cNvPr id="3" name="Content Placeholder 2"/>
          <p:cNvSpPr>
            <a:spLocks noGrp="1"/>
          </p:cNvSpPr>
          <p:nvPr>
            <p:ph idx="1"/>
          </p:nvPr>
        </p:nvSpPr>
        <p:spPr>
          <a:xfrm>
            <a:off x="304800" y="2133600"/>
            <a:ext cx="8229600" cy="4325112"/>
          </a:xfrm>
        </p:spPr>
        <p:txBody>
          <a:bodyPr>
            <a:normAutofit/>
          </a:bodyPr>
          <a:lstStyle/>
          <a:p>
            <a:pPr marL="465138" indent="-465138" algn="just">
              <a:buSzPct val="100000"/>
              <a:buFont typeface="Arial" pitchFamily="34" charset="0"/>
              <a:buChar char="•"/>
            </a:pPr>
            <a:r>
              <a:rPr lang="en-US" sz="2800" b="1" dirty="0" smtClean="0">
                <a:latin typeface="Gabriola" pitchFamily="82" charset="0"/>
                <a:cs typeface="Times New Roman" pitchFamily="18" charset="0"/>
              </a:rPr>
              <a:t>Provable data possession (PDP) is a technique for ensuring the integrity of data in storage outsourcing.</a:t>
            </a:r>
          </a:p>
          <a:p>
            <a:pPr marL="465138" indent="-465138" algn="just">
              <a:buSzPct val="100000"/>
              <a:buFont typeface="Arial" pitchFamily="34" charset="0"/>
              <a:buChar char="•"/>
            </a:pPr>
            <a:r>
              <a:rPr lang="en-US" sz="2800" b="1" dirty="0" smtClean="0">
                <a:latin typeface="Gabriola" pitchFamily="82" charset="0"/>
                <a:cs typeface="Times New Roman" pitchFamily="18" charset="0"/>
              </a:rPr>
              <a:t>In this project we address the construction of an efficient PDP scheme for distributed cloud storage to support the scalability of service and data migration in which we consider the existence of multiple cloud service providers to cooperatively store and maintain the clients’ data. </a:t>
            </a:r>
          </a:p>
          <a:p>
            <a:pPr marL="465138" indent="-465138" algn="just">
              <a:buSzPct val="100000"/>
              <a:buFont typeface="Arial" pitchFamily="34" charset="0"/>
              <a:buChar char="•"/>
            </a:pPr>
            <a:r>
              <a:rPr lang="en-US" sz="2800" b="1" dirty="0" smtClean="0">
                <a:latin typeface="Gabriola" pitchFamily="82" charset="0"/>
                <a:cs typeface="Times New Roman" pitchFamily="18" charset="0"/>
              </a:rPr>
              <a:t>This project presents a cooperative PDP (CPDP) scheme based on </a:t>
            </a:r>
            <a:r>
              <a:rPr lang="en-US" sz="2800" b="1" dirty="0" err="1" smtClean="0">
                <a:latin typeface="Gabriola" pitchFamily="82" charset="0"/>
                <a:cs typeface="Times New Roman" pitchFamily="18" charset="0"/>
              </a:rPr>
              <a:t>homomorphic</a:t>
            </a:r>
            <a:r>
              <a:rPr lang="en-US" sz="2800" b="1" dirty="0" smtClean="0">
                <a:latin typeface="Gabriola" pitchFamily="82" charset="0"/>
                <a:cs typeface="Times New Roman" pitchFamily="18" charset="0"/>
              </a:rPr>
              <a:t> verifiable response and hash index hierarchy.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marL="742950" indent="-742950" algn="just"/>
            <a:r>
              <a:rPr lang="en-US" sz="4400" b="1" dirty="0" smtClean="0">
                <a:latin typeface="Gabriola" pitchFamily="82" charset="0"/>
              </a:rPr>
              <a:t>JDBC</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This technology is an API for the Java programming language that defines how a client may access a database.</a:t>
            </a:r>
          </a:p>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It provides methods for querying and updating data in a database. </a:t>
            </a:r>
          </a:p>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JDBC is oriented towards relational databases. </a:t>
            </a:r>
          </a:p>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A JDBC-to-ODBC bridge enables connections to any ODBC-accessible data source in the JVM host environment.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UML DIAGRAMS</a:t>
            </a:r>
            <a:endParaRPr lang="en-US" sz="60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pPr>
            <a:r>
              <a:rPr lang="en-US" sz="2800" b="1" dirty="0" smtClean="0">
                <a:latin typeface="Gabriola" pitchFamily="82" charset="0"/>
                <a:cs typeface="Times New Roman" panose="02020603050405020304" pitchFamily="18" charset="0"/>
              </a:rPr>
              <a:t>USE CASE DIAGRAM</a:t>
            </a:r>
          </a:p>
          <a:p>
            <a:pPr marL="465138" indent="-465138" algn="just">
              <a:buClr>
                <a:schemeClr val="tx1"/>
              </a:buClr>
            </a:pPr>
            <a:r>
              <a:rPr lang="en-US" sz="2800" b="1" dirty="0" smtClean="0">
                <a:latin typeface="Gabriola" pitchFamily="82" charset="0"/>
                <a:cs typeface="Times New Roman" panose="02020603050405020304" pitchFamily="18" charset="0"/>
              </a:rPr>
              <a:t>CLASS DIAGRAM</a:t>
            </a:r>
          </a:p>
          <a:p>
            <a:pPr marL="465138" indent="-465138" algn="just">
              <a:buClr>
                <a:schemeClr val="tx1"/>
              </a:buClr>
            </a:pPr>
            <a:r>
              <a:rPr lang="en-US" sz="2800" b="1" dirty="0" smtClean="0">
                <a:latin typeface="Gabriola" pitchFamily="82" charset="0"/>
                <a:cs typeface="Times New Roman" panose="02020603050405020304" pitchFamily="18" charset="0"/>
              </a:rPr>
              <a:t>SEQUENCE DIAGRAM</a:t>
            </a:r>
          </a:p>
          <a:p>
            <a:pPr marL="465138" indent="-465138" algn="just">
              <a:buClr>
                <a:schemeClr val="tx1"/>
              </a:buClr>
            </a:pPr>
            <a:r>
              <a:rPr lang="en-US" sz="2800" b="1" dirty="0" smtClean="0">
                <a:latin typeface="Gabriola" pitchFamily="82" charset="0"/>
                <a:cs typeface="Times New Roman" panose="02020603050405020304" pitchFamily="18" charset="0"/>
              </a:rPr>
              <a:t>ACTIVITY DIAGRAM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USECASE DIAGRAM</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pPr>
            <a:r>
              <a:rPr lang="en-US" sz="2800" b="1" dirty="0" smtClean="0">
                <a:latin typeface="Gabriola" pitchFamily="82" charset="0"/>
              </a:rPr>
              <a:t>A Use Case Model describes the proposed functionality of a new system. Use Case represents a discrete unit of interaction between a user (human or machine) and the system.</a:t>
            </a:r>
          </a:p>
          <a:p>
            <a:pPr marL="465138" indent="-465138" algn="just">
              <a:buClr>
                <a:schemeClr val="tx1"/>
              </a:buClr>
            </a:pPr>
            <a:r>
              <a:rPr lang="en-US" sz="2800" b="1" dirty="0" smtClean="0">
                <a:latin typeface="Gabriola" pitchFamily="82" charset="0"/>
              </a:rPr>
              <a:t>A Use Case description generally includes requirements, constraints, scenarios, general comments, notes and some additional attributes.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90600" y="609600"/>
            <a:ext cx="7122580" cy="56491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CLASS DIAGRAM</a:t>
            </a:r>
            <a:endParaRPr lang="en-US" sz="4400" b="1" dirty="0">
              <a:latin typeface="Gabriola" pitchFamily="82" charset="0"/>
            </a:endParaRPr>
          </a:p>
        </p:txBody>
      </p:sp>
      <p:sp>
        <p:nvSpPr>
          <p:cNvPr id="3" name="Content Placeholder 2"/>
          <p:cNvSpPr>
            <a:spLocks noGrp="1"/>
          </p:cNvSpPr>
          <p:nvPr>
            <p:ph idx="1"/>
          </p:nvPr>
        </p:nvSpPr>
        <p:spPr>
          <a:xfrm>
            <a:off x="495300" y="2133600"/>
            <a:ext cx="8229600" cy="4325112"/>
          </a:xfrm>
        </p:spPr>
        <p:txBody>
          <a:bodyPr>
            <a:noAutofit/>
          </a:bodyPr>
          <a:lstStyle/>
          <a:p>
            <a:pPr marL="465138" indent="-465138" algn="just">
              <a:buClr>
                <a:schemeClr val="tx1"/>
              </a:buClr>
              <a:buFont typeface="Arial" pitchFamily="34" charset="0"/>
              <a:buChar char="•"/>
            </a:pPr>
            <a:r>
              <a:rPr lang="en-US" sz="2800" b="1" dirty="0" smtClean="0">
                <a:latin typeface="Gabriola" pitchFamily="82" charset="0"/>
                <a:cs typeface="Times New Roman" panose="02020603050405020304" pitchFamily="18" charset="0"/>
              </a:rPr>
              <a:t>The class diagram is a static diagram. The class diagram shows a collection of classes, interfaces, associations, collaborations and constraints. It is also known as a structural diagram.</a:t>
            </a:r>
          </a:p>
          <a:p>
            <a:pPr marL="465138" indent="-465138" algn="just">
              <a:buClr>
                <a:schemeClr val="tx1"/>
              </a:buClr>
              <a:buFont typeface="Arial" pitchFamily="34" charset="0"/>
              <a:buChar char="•"/>
            </a:pPr>
            <a:r>
              <a:rPr lang="en-US" sz="2800" b="1" dirty="0" smtClean="0">
                <a:latin typeface="Gabriola" pitchFamily="82" charset="0"/>
                <a:cs typeface="Times New Roman" panose="02020603050405020304" pitchFamily="18" charset="0"/>
              </a:rPr>
              <a:t>The purpose of the class diagram is to:</a:t>
            </a:r>
          </a:p>
          <a:p>
            <a:pPr marL="914263" lvl="1" indent="-457200" algn="just">
              <a:buClr>
                <a:schemeClr val="tx1"/>
              </a:buClr>
              <a:buSzPct val="50000"/>
              <a:buFont typeface="Arial" pitchFamily="34" charset="0"/>
              <a:buChar char="•"/>
            </a:pPr>
            <a:r>
              <a:rPr lang="en-US" sz="2800" b="1" dirty="0" smtClean="0">
                <a:solidFill>
                  <a:schemeClr val="tx1"/>
                </a:solidFill>
                <a:latin typeface="Gabriola" pitchFamily="82" charset="0"/>
                <a:cs typeface="Times New Roman" panose="02020603050405020304" pitchFamily="18" charset="0"/>
              </a:rPr>
              <a:t>Analyze and design the static view</a:t>
            </a:r>
          </a:p>
          <a:p>
            <a:pPr marL="914263" lvl="1" indent="-457200" algn="just">
              <a:buClr>
                <a:schemeClr val="tx1"/>
              </a:buClr>
              <a:buSzPct val="50000"/>
              <a:buFont typeface="Arial" pitchFamily="34" charset="0"/>
              <a:buChar char="•"/>
            </a:pPr>
            <a:r>
              <a:rPr lang="en-US" sz="2800" b="1" dirty="0" smtClean="0">
                <a:solidFill>
                  <a:schemeClr val="tx1"/>
                </a:solidFill>
                <a:latin typeface="Gabriola" pitchFamily="82" charset="0"/>
                <a:cs typeface="Times New Roman" panose="02020603050405020304" pitchFamily="18" charset="0"/>
              </a:rPr>
              <a:t>Describe responsibilities of a system.</a:t>
            </a:r>
          </a:p>
          <a:p>
            <a:pPr marL="914263" lvl="1" indent="-457200" algn="just">
              <a:buClr>
                <a:schemeClr val="tx1"/>
              </a:buClr>
              <a:buSzPct val="50000"/>
              <a:buFont typeface="Arial" pitchFamily="34" charset="0"/>
              <a:buChar char="•"/>
            </a:pPr>
            <a:r>
              <a:rPr lang="en-US" sz="2800" b="1" dirty="0" smtClean="0">
                <a:solidFill>
                  <a:schemeClr val="tx1"/>
                </a:solidFill>
                <a:latin typeface="Gabriola" pitchFamily="82" charset="0"/>
                <a:cs typeface="Times New Roman" panose="02020603050405020304" pitchFamily="18" charset="0"/>
              </a:rPr>
              <a:t>Provide base for component and deployment diagrams.</a:t>
            </a:r>
          </a:p>
          <a:p>
            <a:pPr marL="914263" lvl="1" indent="-457200" algn="just">
              <a:buClr>
                <a:schemeClr val="tx1"/>
              </a:buClr>
              <a:buSzPct val="50000"/>
              <a:buFont typeface="Arial" pitchFamily="34" charset="0"/>
              <a:buChar char="•"/>
            </a:pPr>
            <a:r>
              <a:rPr lang="en-US" sz="2800" b="1" dirty="0" smtClean="0">
                <a:solidFill>
                  <a:schemeClr val="tx1"/>
                </a:solidFill>
                <a:latin typeface="Gabriola" pitchFamily="82" charset="0"/>
                <a:cs typeface="Times New Roman" panose="02020603050405020304" pitchFamily="18" charset="0"/>
              </a:rPr>
              <a:t>Forward and reverse engineering.</a:t>
            </a:r>
          </a:p>
          <a:p>
            <a:pPr>
              <a:buClr>
                <a:schemeClr val="tx1"/>
              </a:buClr>
              <a:buFont typeface="Arial" pitchFamily="34" charset="0"/>
              <a:buChar char="•"/>
            </a:pPr>
            <a:endParaRPr lang="en-US" sz="2800" dirty="0">
              <a:latin typeface="Gabriola" pitchFamily="8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0" y="914400"/>
            <a:ext cx="7649643" cy="5029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SEQUENCE DIAGRAM</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pPr>
            <a:r>
              <a:rPr lang="en-US" sz="2800" b="1" dirty="0" smtClean="0">
                <a:latin typeface="Gabriola" pitchFamily="82" charset="0"/>
                <a:cs typeface="Times New Roman" panose="02020603050405020304" pitchFamily="18" charset="0"/>
              </a:rPr>
              <a:t>Sequence diagrams provide a graphical representation of object interactions over time. These typically show a user or actor, and the objects and components they interact with in the execution of a use case. </a:t>
            </a:r>
          </a:p>
          <a:p>
            <a:pPr marL="465138" indent="-465138" algn="just">
              <a:buClr>
                <a:schemeClr val="tx1"/>
              </a:buClr>
            </a:pPr>
            <a:r>
              <a:rPr lang="en-US" sz="2800" b="1" dirty="0" smtClean="0">
                <a:latin typeface="Gabriola" pitchFamily="82" charset="0"/>
                <a:cs typeface="Times New Roman" panose="02020603050405020304" pitchFamily="18" charset="0"/>
              </a:rPr>
              <a:t>The sequence diagram clearly shows the various actions that the modules perform in the application.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38200" y="762000"/>
            <a:ext cx="7516274" cy="543000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ACTIVITY DIAGRAM</a:t>
            </a:r>
            <a:endParaRPr lang="en-US" sz="4400" b="1" dirty="0">
              <a:latin typeface="Gabriola" pitchFamily="82" charset="0"/>
            </a:endParaRPr>
          </a:p>
        </p:txBody>
      </p:sp>
      <p:sp>
        <p:nvSpPr>
          <p:cNvPr id="3" name="Content Placeholder 2"/>
          <p:cNvSpPr>
            <a:spLocks noGrp="1"/>
          </p:cNvSpPr>
          <p:nvPr>
            <p:ph idx="1"/>
          </p:nvPr>
        </p:nvSpPr>
        <p:spPr>
          <a:xfrm>
            <a:off x="457200" y="2057400"/>
            <a:ext cx="8229600" cy="4325112"/>
          </a:xfrm>
        </p:spPr>
        <p:txBody>
          <a:bodyPr>
            <a:noAutofit/>
          </a:bodyPr>
          <a:lstStyle/>
          <a:p>
            <a:pPr marL="465138" indent="-465138" algn="just">
              <a:buClr>
                <a:schemeClr val="tx1"/>
              </a:buClr>
            </a:pPr>
            <a:r>
              <a:rPr lang="en-US" sz="2800" b="1" dirty="0" smtClean="0">
                <a:latin typeface="Gabriola" pitchFamily="82" charset="0"/>
                <a:cs typeface="Times New Roman" panose="02020603050405020304" pitchFamily="18" charset="0"/>
              </a:rPr>
              <a:t>Activity diagram is basically a flow chart that represents the flow form one activity to another activity. The activity can be described as an operation of the system.</a:t>
            </a:r>
          </a:p>
          <a:p>
            <a:pPr marL="465138" indent="-465138" algn="just">
              <a:buClr>
                <a:schemeClr val="tx1"/>
              </a:buClr>
            </a:pPr>
            <a:r>
              <a:rPr lang="en-US" sz="2800" b="1" dirty="0" smtClean="0">
                <a:latin typeface="Gabriola" pitchFamily="82" charset="0"/>
                <a:cs typeface="Times New Roman" panose="02020603050405020304" pitchFamily="18" charset="0"/>
              </a:rPr>
              <a:t>This flow can be sequential, branched or concurrent. Activity diagrams deal with all types of flow control by using different elements like fork, join etc.</a:t>
            </a:r>
          </a:p>
          <a:p>
            <a:pPr marL="465138" indent="-465138" algn="just">
              <a:buClr>
                <a:schemeClr val="tx1"/>
              </a:buClr>
            </a:pPr>
            <a:r>
              <a:rPr lang="en-US" sz="2800" b="1" dirty="0" smtClean="0">
                <a:latin typeface="Gabriola" pitchFamily="82" charset="0"/>
                <a:cs typeface="Times New Roman" panose="02020603050405020304" pitchFamily="18" charset="0"/>
              </a:rPr>
              <a:t>It captures the dynamic behavior of the system.</a:t>
            </a:r>
          </a:p>
          <a:p>
            <a:pPr marL="465138" indent="-465138" algn="just">
              <a:buClr>
                <a:schemeClr val="tx1"/>
              </a:buClr>
            </a:pPr>
            <a:r>
              <a:rPr lang="en-US" sz="2800" b="1" dirty="0" smtClean="0">
                <a:latin typeface="Gabriola" pitchFamily="82" charset="0"/>
                <a:cs typeface="Times New Roman" panose="02020603050405020304" pitchFamily="18" charset="0"/>
              </a:rPr>
              <a:t>It does not show any message flow from one activity to another.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19200" y="762000"/>
            <a:ext cx="6620799" cy="5372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524000"/>
            <a:ext cx="8001000" cy="3970318"/>
          </a:xfrm>
          <a:prstGeom prst="rect">
            <a:avLst/>
          </a:prstGeom>
          <a:noFill/>
        </p:spPr>
        <p:txBody>
          <a:bodyPr wrap="square" rtlCol="0">
            <a:spAutoFit/>
          </a:bodyPr>
          <a:lstStyle/>
          <a:p>
            <a:pPr marL="463550" indent="-463550" algn="just">
              <a:buClr>
                <a:schemeClr val="tx1"/>
              </a:buClr>
              <a:buSzPct val="100000"/>
              <a:buFont typeface="Arial" pitchFamily="34" charset="0"/>
              <a:buChar char="•"/>
            </a:pPr>
            <a:r>
              <a:rPr lang="en-US" sz="2800" b="1" dirty="0" smtClean="0">
                <a:latin typeface="Gabriola" pitchFamily="82" charset="0"/>
              </a:rPr>
              <a:t>The security of this scheme is proved based on multi-proved zero-knowledge proof system, which can satisfy completeness, knowledge soundness, and zero-knowledge properties.</a:t>
            </a:r>
          </a:p>
          <a:p>
            <a:pPr marL="463550" indent="-463550" algn="just">
              <a:buClr>
                <a:schemeClr val="tx1"/>
              </a:buClr>
              <a:buSzPct val="100000"/>
              <a:buFont typeface="Arial" pitchFamily="34" charset="0"/>
              <a:buChar char="•"/>
            </a:pPr>
            <a:r>
              <a:rPr lang="en-US" sz="2800" b="1" dirty="0" smtClean="0">
                <a:latin typeface="Gabriola" pitchFamily="82" charset="0"/>
              </a:rPr>
              <a:t>Performance optimization mechanisms are articulated, and in particular, this project presents an efficient method for selecting optimal parameter values to minimize the computation costs of clients and storage service providers. </a:t>
            </a:r>
          </a:p>
          <a:p>
            <a:pPr marL="463550" indent="-463550" algn="just">
              <a:buClr>
                <a:schemeClr val="tx1"/>
              </a:buClr>
              <a:buSzPct val="100000"/>
              <a:buFont typeface="Arial" pitchFamily="34" charset="0"/>
              <a:buChar char="•"/>
            </a:pPr>
            <a:r>
              <a:rPr lang="en-US" sz="2800" b="1" dirty="0" smtClean="0">
                <a:latin typeface="Gabriola" pitchFamily="82" charset="0"/>
              </a:rPr>
              <a:t>This introduces lower computation and communication overheads in comparison with non-cooperative approaches.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DATA FLOW DIAGRAMS</a:t>
            </a:r>
            <a:endParaRPr lang="en-US" sz="60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pPr>
            <a:r>
              <a:rPr lang="en-US" sz="2800" b="1" dirty="0" smtClean="0">
                <a:latin typeface="Gabriola" pitchFamily="82" charset="0"/>
                <a:cs typeface="Times New Roman" panose="02020603050405020304" pitchFamily="18" charset="0"/>
              </a:rPr>
              <a:t>ADMIN</a:t>
            </a:r>
          </a:p>
          <a:p>
            <a:pPr marL="465138" indent="-465138" algn="just">
              <a:buClr>
                <a:schemeClr val="tx1"/>
              </a:buClr>
            </a:pPr>
            <a:r>
              <a:rPr lang="en-US" sz="2800" b="1" dirty="0" smtClean="0">
                <a:latin typeface="Gabriola" pitchFamily="82" charset="0"/>
                <a:cs typeface="Times New Roman" panose="02020603050405020304" pitchFamily="18" charset="0"/>
              </a:rPr>
              <a:t>USER</a:t>
            </a:r>
          </a:p>
          <a:p>
            <a:pPr marL="465138" indent="-465138" algn="just">
              <a:buClr>
                <a:schemeClr val="tx1"/>
              </a:buClr>
            </a:pPr>
            <a:r>
              <a:rPr lang="en-US" sz="2800" b="1" dirty="0" smtClean="0">
                <a:latin typeface="Gabriola" pitchFamily="82" charset="0"/>
                <a:cs typeface="Times New Roman" panose="02020603050405020304" pitchFamily="18" charset="0"/>
              </a:rPr>
              <a:t>TPA</a:t>
            </a:r>
            <a:endParaRPr lang="en-US" sz="2800" b="1" dirty="0">
              <a:latin typeface="Gabriola" pitchFamily="8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DATA FLOW DIAGRAMS</a:t>
            </a:r>
            <a:endParaRPr lang="en-US" sz="44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lnSpc>
                <a:spcPct val="110000"/>
              </a:lnSpc>
              <a:buClr>
                <a:schemeClr val="tx1"/>
              </a:buClr>
            </a:pPr>
            <a:r>
              <a:rPr lang="en-US" sz="2800" b="1" dirty="0" smtClean="0">
                <a:latin typeface="Gabriola" pitchFamily="82" charset="0"/>
                <a:cs typeface="Times New Roman" panose="02020603050405020304" pitchFamily="18" charset="0"/>
              </a:rPr>
              <a:t>A data flow diagram (DFD) is a graphical representation of the "flow" of data through an information system, modeling its process aspects. </a:t>
            </a:r>
          </a:p>
          <a:p>
            <a:pPr marL="465138" indent="-465138" algn="just">
              <a:lnSpc>
                <a:spcPct val="110000"/>
              </a:lnSpc>
              <a:buClr>
                <a:schemeClr val="tx1"/>
              </a:buClr>
            </a:pPr>
            <a:r>
              <a:rPr lang="en-US" sz="2800" b="1" dirty="0" smtClean="0">
                <a:latin typeface="Gabriola" pitchFamily="82" charset="0"/>
                <a:cs typeface="Times New Roman" panose="02020603050405020304" pitchFamily="18" charset="0"/>
              </a:rPr>
              <a:t>A DFD shows what kinds of information will be input to and output from the system, where the data will come from and go to, and where the data will be stored.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ADMIN</a:t>
            </a:r>
            <a:endParaRPr lang="en-US" sz="4400" b="1" dirty="0">
              <a:latin typeface="Gabriola" pitchFamily="82" charset="0"/>
            </a:endParaRPr>
          </a:p>
        </p:txBody>
      </p:sp>
      <p:graphicFrame>
        <p:nvGraphicFramePr>
          <p:cNvPr id="1026" name="Object 2"/>
          <p:cNvGraphicFramePr>
            <a:graphicFrameLocks noChangeAspect="1"/>
          </p:cNvGraphicFramePr>
          <p:nvPr>
            <p:extLst>
              <p:ext uri="{D42A27DB-BD31-4B8C-83A1-F6EECF244321}">
                <p14:modId xmlns="" xmlns:p14="http://schemas.microsoft.com/office/powerpoint/2010/main" val="3906606803"/>
              </p:ext>
            </p:extLst>
          </p:nvPr>
        </p:nvGraphicFramePr>
        <p:xfrm>
          <a:off x="2198077" y="2057400"/>
          <a:ext cx="4747846" cy="4114800"/>
        </p:xfrm>
        <a:graphic>
          <a:graphicData uri="http://schemas.openxmlformats.org/presentationml/2006/ole">
            <p:oleObj spid="_x0000_s1077" r:id="rId3" imgW="5384800" imgH="4651022" progId="">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USER</a:t>
            </a:r>
            <a:endParaRPr lang="en-US" sz="4400" b="1" dirty="0">
              <a:latin typeface="Gabriola" pitchFamily="82" charset="0"/>
            </a:endParaRPr>
          </a:p>
        </p:txBody>
      </p:sp>
      <p:graphicFrame>
        <p:nvGraphicFramePr>
          <p:cNvPr id="2050" name="Object 2"/>
          <p:cNvGraphicFramePr>
            <a:graphicFrameLocks noChangeAspect="1"/>
          </p:cNvGraphicFramePr>
          <p:nvPr>
            <p:extLst>
              <p:ext uri="{D42A27DB-BD31-4B8C-83A1-F6EECF244321}">
                <p14:modId xmlns="" xmlns:p14="http://schemas.microsoft.com/office/powerpoint/2010/main" val="1658772339"/>
              </p:ext>
            </p:extLst>
          </p:nvPr>
        </p:nvGraphicFramePr>
        <p:xfrm>
          <a:off x="2372020" y="2133600"/>
          <a:ext cx="4399960" cy="4178300"/>
        </p:xfrm>
        <a:graphic>
          <a:graphicData uri="http://schemas.openxmlformats.org/presentationml/2006/ole">
            <p:oleObj spid="_x0000_s2101" r:id="rId3" imgW="5034844" imgH="4651022" progId="">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a:t>
            </a:r>
            <a:endParaRPr lang="en-US" sz="4400" b="1" dirty="0">
              <a:latin typeface="Gabriola" pitchFamily="82" charset="0"/>
            </a:endParaRPr>
          </a:p>
        </p:txBody>
      </p:sp>
      <p:graphicFrame>
        <p:nvGraphicFramePr>
          <p:cNvPr id="3074" name="Object 2"/>
          <p:cNvGraphicFramePr>
            <a:graphicFrameLocks noChangeAspect="1"/>
          </p:cNvGraphicFramePr>
          <p:nvPr>
            <p:extLst>
              <p:ext uri="{D42A27DB-BD31-4B8C-83A1-F6EECF244321}">
                <p14:modId xmlns="" xmlns:p14="http://schemas.microsoft.com/office/powerpoint/2010/main" val="4179468603"/>
              </p:ext>
            </p:extLst>
          </p:nvPr>
        </p:nvGraphicFramePr>
        <p:xfrm>
          <a:off x="2054602" y="2057400"/>
          <a:ext cx="5034795" cy="4361280"/>
        </p:xfrm>
        <a:graphic>
          <a:graphicData uri="http://schemas.openxmlformats.org/presentationml/2006/ole">
            <p:oleObj spid="_x0000_s3125" r:id="rId3" imgW="5034844" imgH="4651022" progId="">
              <p:embed/>
            </p:oleObj>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SOFTWARE TESTING</a:t>
            </a:r>
            <a:endParaRPr lang="en-US" sz="6000" b="1" dirty="0">
              <a:latin typeface="Gabriola" pitchFamily="82" charset="0"/>
            </a:endParaRPr>
          </a:p>
        </p:txBody>
      </p:sp>
      <p:sp>
        <p:nvSpPr>
          <p:cNvPr id="3" name="Content Placeholder 2"/>
          <p:cNvSpPr>
            <a:spLocks noGrp="1"/>
          </p:cNvSpPr>
          <p:nvPr>
            <p:ph idx="1"/>
          </p:nvPr>
        </p:nvSpPr>
        <p:spPr>
          <a:xfrm>
            <a:off x="457200" y="2057400"/>
            <a:ext cx="8229600" cy="4325112"/>
          </a:xfrm>
        </p:spPr>
        <p:txBody>
          <a:bodyPr>
            <a:normAutofit/>
          </a:bodyPr>
          <a:lstStyle/>
          <a:p>
            <a:pPr marL="465138" indent="-465138" algn="just">
              <a:buClr>
                <a:schemeClr val="tx1"/>
              </a:buClr>
            </a:pPr>
            <a:r>
              <a:rPr lang="en-US" sz="2800" b="1" dirty="0" smtClean="0">
                <a:latin typeface="Gabriola" pitchFamily="82" charset="0"/>
              </a:rPr>
              <a:t>Software testing is an investigation conducted to provide stakeholders with information about the quality of the product or service under test. </a:t>
            </a:r>
          </a:p>
          <a:p>
            <a:pPr marL="465138" indent="-465138" algn="just">
              <a:buClr>
                <a:schemeClr val="tx1"/>
              </a:buClr>
            </a:pPr>
            <a:r>
              <a:rPr lang="en-US" sz="2800" b="1" dirty="0" smtClean="0">
                <a:latin typeface="Gabriola" pitchFamily="82" charset="0"/>
              </a:rPr>
              <a:t>Software testing can also provide an objective, independent view of the software to allow the business to appreciate and understand the risks of software implementation. </a:t>
            </a:r>
          </a:p>
          <a:p>
            <a:pPr marL="465138" indent="-465138" algn="just">
              <a:buClr>
                <a:schemeClr val="tx1"/>
              </a:buClr>
            </a:pPr>
            <a:r>
              <a:rPr lang="en-US" sz="2800" b="1" dirty="0" smtClean="0">
                <a:latin typeface="Gabriola" pitchFamily="82" charset="0"/>
              </a:rPr>
              <a:t>Test techniques include, but are not limited to the process of executing a program or application with the intent of finding software bugs (errors or other defects).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TEST CASES</a:t>
            </a:r>
            <a:endParaRPr lang="en-US" sz="4400" b="1" dirty="0">
              <a:latin typeface="Gabriola" pitchFamily="82" charset="0"/>
            </a:endParaRPr>
          </a:p>
        </p:txBody>
      </p:sp>
      <p:graphicFrame>
        <p:nvGraphicFramePr>
          <p:cNvPr id="4" name="Table 3"/>
          <p:cNvGraphicFramePr>
            <a:graphicFrameLocks noGrp="1"/>
          </p:cNvGraphicFramePr>
          <p:nvPr/>
        </p:nvGraphicFramePr>
        <p:xfrm>
          <a:off x="304800" y="2057400"/>
          <a:ext cx="8382003" cy="4632960"/>
        </p:xfrm>
        <a:graphic>
          <a:graphicData uri="http://schemas.openxmlformats.org/drawingml/2006/table">
            <a:tbl>
              <a:tblPr firstRow="1" bandRow="1">
                <a:tableStyleId>{5C22544A-7EE6-4342-B048-85BDC9FD1C3A}</a:tableStyleId>
              </a:tblPr>
              <a:tblGrid>
                <a:gridCol w="685802"/>
                <a:gridCol w="1143000"/>
                <a:gridCol w="1763485"/>
                <a:gridCol w="1197429"/>
                <a:gridCol w="1197429"/>
                <a:gridCol w="1251857"/>
                <a:gridCol w="1143001"/>
              </a:tblGrid>
              <a:tr h="370840">
                <a:tc>
                  <a:txBody>
                    <a:bodyPr/>
                    <a:lstStyle/>
                    <a:p>
                      <a:pPr algn="ctr"/>
                      <a:r>
                        <a:rPr lang="en-US" sz="2800" dirty="0" smtClean="0">
                          <a:latin typeface="Gabriola" pitchFamily="82" charset="0"/>
                        </a:rPr>
                        <a:t>S.No</a:t>
                      </a:r>
                      <a:endParaRPr lang="en-US" sz="2800" dirty="0">
                        <a:latin typeface="Gabriola" pitchFamily="82" charset="0"/>
                      </a:endParaRPr>
                    </a:p>
                  </a:txBody>
                  <a:tcPr/>
                </a:tc>
                <a:tc>
                  <a:txBody>
                    <a:bodyPr/>
                    <a:lstStyle/>
                    <a:p>
                      <a:pPr algn="ctr"/>
                      <a:r>
                        <a:rPr lang="en-US" sz="2800" dirty="0" smtClean="0">
                          <a:latin typeface="Gabriola" pitchFamily="82" charset="0"/>
                        </a:rPr>
                        <a:t>Field</a:t>
                      </a:r>
                      <a:endParaRPr lang="en-US" sz="2800" dirty="0">
                        <a:latin typeface="Gabriola" pitchFamily="82" charset="0"/>
                      </a:endParaRPr>
                    </a:p>
                  </a:txBody>
                  <a:tcPr/>
                </a:tc>
                <a:tc>
                  <a:txBody>
                    <a:bodyPr/>
                    <a:lstStyle/>
                    <a:p>
                      <a:pPr algn="ctr"/>
                      <a:r>
                        <a:rPr lang="en-US" sz="2800" dirty="0" smtClean="0">
                          <a:latin typeface="Gabriola" pitchFamily="82" charset="0"/>
                        </a:rPr>
                        <a:t>Input</a:t>
                      </a:r>
                      <a:endParaRPr lang="en-US" sz="2800" dirty="0">
                        <a:latin typeface="Gabriola" pitchFamily="82" charset="0"/>
                      </a:endParaRPr>
                    </a:p>
                  </a:txBody>
                  <a:tcPr/>
                </a:tc>
                <a:tc>
                  <a:txBody>
                    <a:bodyPr/>
                    <a:lstStyle/>
                    <a:p>
                      <a:pPr algn="ctr"/>
                      <a:r>
                        <a:rPr lang="en-US" sz="2800" dirty="0" smtClean="0">
                          <a:latin typeface="Gabriola" pitchFamily="82" charset="0"/>
                        </a:rPr>
                        <a:t>Expected</a:t>
                      </a:r>
                      <a:r>
                        <a:rPr lang="en-US" sz="2800" baseline="0" dirty="0" smtClean="0">
                          <a:latin typeface="Gabriola" pitchFamily="82" charset="0"/>
                        </a:rPr>
                        <a:t> Result</a:t>
                      </a:r>
                      <a:endParaRPr lang="en-US" sz="2800" dirty="0">
                        <a:latin typeface="Gabriola" pitchFamily="82" charset="0"/>
                      </a:endParaRPr>
                    </a:p>
                  </a:txBody>
                  <a:tcPr/>
                </a:tc>
                <a:tc>
                  <a:txBody>
                    <a:bodyPr/>
                    <a:lstStyle/>
                    <a:p>
                      <a:pPr algn="ctr"/>
                      <a:r>
                        <a:rPr lang="en-US" sz="2800" dirty="0" smtClean="0">
                          <a:latin typeface="Gabriola" pitchFamily="82" charset="0"/>
                        </a:rPr>
                        <a:t>Actual Result</a:t>
                      </a:r>
                      <a:endParaRPr lang="en-US" sz="2800" dirty="0">
                        <a:latin typeface="Gabriola" pitchFamily="82" charset="0"/>
                      </a:endParaRPr>
                    </a:p>
                  </a:txBody>
                  <a:tcPr/>
                </a:tc>
                <a:tc>
                  <a:txBody>
                    <a:bodyPr/>
                    <a:lstStyle/>
                    <a:p>
                      <a:pPr algn="ctr"/>
                      <a:r>
                        <a:rPr lang="en-US" sz="2800" dirty="0" smtClean="0">
                          <a:latin typeface="Gabriola" pitchFamily="82" charset="0"/>
                        </a:rPr>
                        <a:t>Status</a:t>
                      </a:r>
                      <a:r>
                        <a:rPr lang="en-US" sz="2800" baseline="0" dirty="0" smtClean="0">
                          <a:latin typeface="Gabriola" pitchFamily="82" charset="0"/>
                        </a:rPr>
                        <a:t> Pass/Fail</a:t>
                      </a:r>
                      <a:endParaRPr lang="en-US" sz="2800" dirty="0">
                        <a:latin typeface="Gabriola" pitchFamily="82" charset="0"/>
                      </a:endParaRPr>
                    </a:p>
                  </a:txBody>
                  <a:tcPr/>
                </a:tc>
                <a:tc>
                  <a:txBody>
                    <a:bodyPr/>
                    <a:lstStyle/>
                    <a:p>
                      <a:pPr algn="ctr"/>
                      <a:r>
                        <a:rPr lang="en-US" sz="2800" dirty="0" smtClean="0">
                          <a:latin typeface="Gabriola" pitchFamily="82" charset="0"/>
                        </a:rPr>
                        <a:t>Remarks</a:t>
                      </a:r>
                      <a:endParaRPr lang="en-US" sz="2800" dirty="0">
                        <a:latin typeface="Gabriola" pitchFamily="82" charset="0"/>
                      </a:endParaRPr>
                    </a:p>
                  </a:txBody>
                  <a:tcPr/>
                </a:tc>
              </a:tr>
              <a:tr h="370840">
                <a:tc>
                  <a:txBody>
                    <a:bodyPr/>
                    <a:lstStyle/>
                    <a:p>
                      <a:pPr algn="ctr"/>
                      <a:r>
                        <a:rPr lang="en-US" sz="2000" b="1" dirty="0" smtClean="0">
                          <a:latin typeface="Gabriola" pitchFamily="82" charset="0"/>
                        </a:rPr>
                        <a:t>1</a:t>
                      </a:r>
                      <a:endParaRPr lang="en-US" sz="2000" b="1" dirty="0">
                        <a:latin typeface="Gabriola" pitchFamily="82" charset="0"/>
                      </a:endParaRPr>
                    </a:p>
                  </a:txBody>
                  <a:tcPr/>
                </a:tc>
                <a:tc>
                  <a:txBody>
                    <a:bodyPr/>
                    <a:lstStyle/>
                    <a:p>
                      <a:pPr algn="ctr"/>
                      <a:r>
                        <a:rPr lang="en-US" sz="2000" b="1" dirty="0" smtClean="0">
                          <a:latin typeface="Gabriola" pitchFamily="82" charset="0"/>
                        </a:rPr>
                        <a:t>Name</a:t>
                      </a:r>
                      <a:endParaRPr lang="en-US" sz="2000" b="1" dirty="0">
                        <a:latin typeface="Gabriola" pitchFamily="82" charset="0"/>
                      </a:endParaRPr>
                    </a:p>
                  </a:txBody>
                  <a:tcPr/>
                </a:tc>
                <a:tc>
                  <a:txBody>
                    <a:bodyPr/>
                    <a:lstStyle/>
                    <a:p>
                      <a:pPr algn="ctr"/>
                      <a:r>
                        <a:rPr lang="en-US" sz="2000" b="1" dirty="0" smtClean="0">
                          <a:latin typeface="Gabriola" pitchFamily="82" charset="0"/>
                        </a:rPr>
                        <a:t>NULL</a:t>
                      </a:r>
                      <a:endParaRPr lang="en-US" sz="2000" b="1" dirty="0">
                        <a:latin typeface="Gabriola" pitchFamily="82" charset="0"/>
                      </a:endParaRPr>
                    </a:p>
                  </a:txBody>
                  <a:tcPr/>
                </a:tc>
                <a:tc>
                  <a:txBody>
                    <a:bodyPr/>
                    <a:lstStyle/>
                    <a:p>
                      <a:pPr algn="ctr"/>
                      <a:r>
                        <a:rPr lang="en-US" sz="2000" b="1" dirty="0" smtClean="0">
                          <a:latin typeface="Gabriola" pitchFamily="82" charset="0"/>
                        </a:rPr>
                        <a:t>Enter Name</a:t>
                      </a:r>
                      <a:endParaRPr lang="en-US" sz="2000" b="1" dirty="0">
                        <a:latin typeface="Gabriola" pitchFamily="82"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latin typeface="Gabriola" pitchFamily="82" charset="0"/>
                        </a:rPr>
                        <a:t>Enter Name</a:t>
                      </a: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2</a:t>
                      </a:r>
                      <a:endParaRPr lang="en-US" sz="2000" b="1" dirty="0">
                        <a:latin typeface="Gabriola" pitchFamily="82" charset="0"/>
                      </a:endParaRPr>
                    </a:p>
                  </a:txBody>
                  <a:tcPr/>
                </a:tc>
                <a:tc>
                  <a:txBody>
                    <a:bodyPr/>
                    <a:lstStyle/>
                    <a:p>
                      <a:pPr algn="ctr"/>
                      <a:r>
                        <a:rPr lang="en-US" sz="2000" b="1" dirty="0" smtClean="0">
                          <a:latin typeface="Gabriola" pitchFamily="82" charset="0"/>
                        </a:rPr>
                        <a:t>Name</a:t>
                      </a:r>
                      <a:endParaRPr lang="en-US" sz="2000" b="1" dirty="0">
                        <a:latin typeface="Gabriola" pitchFamily="82" charset="0"/>
                      </a:endParaRPr>
                    </a:p>
                  </a:txBody>
                  <a:tcPr/>
                </a:tc>
                <a:tc>
                  <a:txBody>
                    <a:bodyPr/>
                    <a:lstStyle/>
                    <a:p>
                      <a:pPr algn="ctr"/>
                      <a:r>
                        <a:rPr lang="en-US" sz="2000" b="1" dirty="0" smtClean="0">
                          <a:latin typeface="Gabriola" pitchFamily="82" charset="0"/>
                        </a:rPr>
                        <a:t>Ram</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3</a:t>
                      </a:r>
                      <a:endParaRPr lang="en-US" sz="2000" b="1" dirty="0">
                        <a:latin typeface="Gabriola" pitchFamily="82" charset="0"/>
                      </a:endParaRPr>
                    </a:p>
                  </a:txBody>
                  <a:tcPr/>
                </a:tc>
                <a:tc>
                  <a:txBody>
                    <a:bodyPr/>
                    <a:lstStyle/>
                    <a:p>
                      <a:pPr algn="ctr"/>
                      <a:r>
                        <a:rPr lang="en-US" sz="2000" b="1" dirty="0" smtClean="0">
                          <a:latin typeface="Gabriola" pitchFamily="82" charset="0"/>
                        </a:rPr>
                        <a:t>Email</a:t>
                      </a:r>
                      <a:endParaRPr lang="en-US" sz="2000" b="1" dirty="0">
                        <a:latin typeface="Gabriola" pitchFamily="82" charset="0"/>
                      </a:endParaRPr>
                    </a:p>
                  </a:txBody>
                  <a:tcPr/>
                </a:tc>
                <a:tc>
                  <a:txBody>
                    <a:bodyPr/>
                    <a:lstStyle/>
                    <a:p>
                      <a:pPr algn="ctr"/>
                      <a:r>
                        <a:rPr lang="en-US" sz="2000" b="1" dirty="0" smtClean="0">
                          <a:latin typeface="Gabriola" pitchFamily="82" charset="0"/>
                        </a:rPr>
                        <a:t>NULL</a:t>
                      </a:r>
                      <a:endParaRPr lang="en-US" sz="2000" b="1" dirty="0">
                        <a:latin typeface="Gabriola" pitchFamily="82" charset="0"/>
                      </a:endParaRPr>
                    </a:p>
                  </a:txBody>
                  <a:tcPr/>
                </a:tc>
                <a:tc>
                  <a:txBody>
                    <a:bodyPr/>
                    <a:lstStyle/>
                    <a:p>
                      <a:pPr algn="ctr"/>
                      <a:r>
                        <a:rPr lang="en-US" sz="2000" b="1" dirty="0" smtClean="0">
                          <a:latin typeface="Gabriola" pitchFamily="82" charset="0"/>
                        </a:rPr>
                        <a:t>Enter Email ID</a:t>
                      </a:r>
                      <a:endParaRPr lang="en-US" sz="2000" b="1" dirty="0">
                        <a:latin typeface="Gabriola" pitchFamily="82" charset="0"/>
                      </a:endParaRPr>
                    </a:p>
                  </a:txBody>
                  <a:tcPr/>
                </a:tc>
                <a:tc>
                  <a:txBody>
                    <a:bodyPr/>
                    <a:lstStyle/>
                    <a:p>
                      <a:pPr algn="ctr"/>
                      <a:r>
                        <a:rPr lang="en-US" sz="2000" b="1" dirty="0" smtClean="0">
                          <a:latin typeface="Gabriola" pitchFamily="82" charset="0"/>
                        </a:rPr>
                        <a:t>Enter Email ID</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4</a:t>
                      </a:r>
                      <a:endParaRPr lang="en-US" sz="2000" b="1" dirty="0">
                        <a:latin typeface="Gabriola" pitchFamily="82" charset="0"/>
                      </a:endParaRPr>
                    </a:p>
                  </a:txBody>
                  <a:tcPr/>
                </a:tc>
                <a:tc>
                  <a:txBody>
                    <a:bodyPr/>
                    <a:lstStyle/>
                    <a:p>
                      <a:pPr algn="ctr"/>
                      <a:r>
                        <a:rPr lang="en-US" sz="2000" b="1" dirty="0" smtClean="0">
                          <a:latin typeface="Gabriola" pitchFamily="82" charset="0"/>
                        </a:rPr>
                        <a:t>Email</a:t>
                      </a:r>
                      <a:endParaRPr lang="en-US" sz="2000" b="1" dirty="0">
                        <a:latin typeface="Gabriola" pitchFamily="82" charset="0"/>
                      </a:endParaRPr>
                    </a:p>
                  </a:txBody>
                  <a:tcPr/>
                </a:tc>
                <a:tc>
                  <a:txBody>
                    <a:bodyPr/>
                    <a:lstStyle/>
                    <a:p>
                      <a:pPr algn="ctr"/>
                      <a:r>
                        <a:rPr lang="en-US" sz="2000" b="1" dirty="0" smtClean="0">
                          <a:latin typeface="Gabriola" pitchFamily="82" charset="0"/>
                        </a:rPr>
                        <a:t>ram@gmail.com</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5</a:t>
                      </a:r>
                      <a:endParaRPr lang="en-US" sz="2000" b="1" dirty="0">
                        <a:latin typeface="Gabriola" pitchFamily="82" charset="0"/>
                      </a:endParaRPr>
                    </a:p>
                  </a:txBody>
                  <a:tcPr/>
                </a:tc>
                <a:tc>
                  <a:txBody>
                    <a:bodyPr/>
                    <a:lstStyle/>
                    <a:p>
                      <a:pPr algn="ctr"/>
                      <a:r>
                        <a:rPr lang="en-US" sz="2000" b="1" dirty="0" smtClean="0">
                          <a:latin typeface="Gabriola" pitchFamily="82" charset="0"/>
                        </a:rPr>
                        <a:t>Mobile</a:t>
                      </a:r>
                      <a:endParaRPr lang="en-US" sz="2000" b="1" dirty="0">
                        <a:latin typeface="Gabriola" pitchFamily="82" charset="0"/>
                      </a:endParaRPr>
                    </a:p>
                  </a:txBody>
                  <a:tcPr/>
                </a:tc>
                <a:tc>
                  <a:txBody>
                    <a:bodyPr/>
                    <a:lstStyle/>
                    <a:p>
                      <a:pPr algn="ctr"/>
                      <a:r>
                        <a:rPr lang="en-US" sz="2000" b="1" dirty="0" smtClean="0">
                          <a:latin typeface="Gabriola" pitchFamily="82" charset="0"/>
                        </a:rPr>
                        <a:t>NULL</a:t>
                      </a:r>
                      <a:endParaRPr lang="en-US" sz="2000" b="1" dirty="0">
                        <a:latin typeface="Gabriola" pitchFamily="82" charset="0"/>
                      </a:endParaRPr>
                    </a:p>
                  </a:txBody>
                  <a:tcPr/>
                </a:tc>
                <a:tc>
                  <a:txBody>
                    <a:bodyPr/>
                    <a:lstStyle/>
                    <a:p>
                      <a:pPr algn="ctr"/>
                      <a:r>
                        <a:rPr lang="en-US" sz="2000" b="1" dirty="0" smtClean="0">
                          <a:latin typeface="Gabriola" pitchFamily="82" charset="0"/>
                        </a:rPr>
                        <a:t>Enter Valid Number</a:t>
                      </a:r>
                      <a:endParaRPr lang="en-US" sz="2000" b="1" dirty="0">
                        <a:latin typeface="Gabriola" pitchFamily="82" charset="0"/>
                      </a:endParaRPr>
                    </a:p>
                  </a:txBody>
                  <a:tcPr/>
                </a:tc>
                <a:tc>
                  <a:txBody>
                    <a:bodyPr/>
                    <a:lstStyle/>
                    <a:p>
                      <a:pPr algn="ctr"/>
                      <a:r>
                        <a:rPr lang="en-US" sz="2000" b="1" dirty="0" smtClean="0">
                          <a:latin typeface="Gabriola" pitchFamily="82" charset="0"/>
                        </a:rPr>
                        <a:t>Enter Valid Number</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6</a:t>
                      </a:r>
                      <a:endParaRPr lang="en-US" sz="2000" b="1" dirty="0">
                        <a:latin typeface="Gabriola" pitchFamily="82" charset="0"/>
                      </a:endParaRPr>
                    </a:p>
                  </a:txBody>
                  <a:tcPr/>
                </a:tc>
                <a:tc>
                  <a:txBody>
                    <a:bodyPr/>
                    <a:lstStyle/>
                    <a:p>
                      <a:pPr algn="ctr"/>
                      <a:r>
                        <a:rPr lang="en-US" sz="2000" b="1" dirty="0" smtClean="0">
                          <a:latin typeface="Gabriola" pitchFamily="82" charset="0"/>
                        </a:rPr>
                        <a:t>Mobile</a:t>
                      </a:r>
                      <a:endParaRPr lang="en-US" sz="2000" b="1" dirty="0">
                        <a:latin typeface="Gabriola" pitchFamily="82" charset="0"/>
                      </a:endParaRPr>
                    </a:p>
                  </a:txBody>
                  <a:tcPr/>
                </a:tc>
                <a:tc>
                  <a:txBody>
                    <a:bodyPr/>
                    <a:lstStyle/>
                    <a:p>
                      <a:pPr algn="ctr"/>
                      <a:r>
                        <a:rPr lang="en-US" sz="2000" b="1" dirty="0" err="1" smtClean="0">
                          <a:latin typeface="Gabriola" pitchFamily="82" charset="0"/>
                        </a:rPr>
                        <a:t>Asdf</a:t>
                      </a:r>
                      <a:endParaRPr lang="en-US" sz="2000" b="1" dirty="0">
                        <a:latin typeface="Gabriola" pitchFamily="82" charset="0"/>
                      </a:endParaRPr>
                    </a:p>
                  </a:txBody>
                  <a:tcPr/>
                </a:tc>
                <a:tc>
                  <a:txBody>
                    <a:bodyPr/>
                    <a:lstStyle/>
                    <a:p>
                      <a:pPr algn="ctr"/>
                      <a:r>
                        <a:rPr lang="en-US" sz="2000" b="1" dirty="0" smtClean="0">
                          <a:latin typeface="Gabriola" pitchFamily="82" charset="0"/>
                        </a:rPr>
                        <a:t>Enter Valid Number</a:t>
                      </a:r>
                      <a:endParaRPr lang="en-US" sz="2000" b="1" dirty="0">
                        <a:latin typeface="Gabriola" pitchFamily="82" charset="0"/>
                      </a:endParaRPr>
                    </a:p>
                  </a:txBody>
                  <a:tcPr/>
                </a:tc>
                <a:tc>
                  <a:txBody>
                    <a:bodyPr/>
                    <a:lstStyle/>
                    <a:p>
                      <a:pPr algn="ctr"/>
                      <a:r>
                        <a:rPr lang="en-US" sz="2000" b="1" dirty="0" smtClean="0">
                          <a:latin typeface="Gabriola" pitchFamily="82" charset="0"/>
                        </a:rPr>
                        <a:t>Enter Valid Number</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r h="370840">
                <a:tc>
                  <a:txBody>
                    <a:bodyPr/>
                    <a:lstStyle/>
                    <a:p>
                      <a:pPr algn="ctr"/>
                      <a:r>
                        <a:rPr lang="en-US" sz="2000" b="1" dirty="0" smtClean="0">
                          <a:latin typeface="Gabriola" pitchFamily="82" charset="0"/>
                        </a:rPr>
                        <a:t>7</a:t>
                      </a:r>
                      <a:endParaRPr lang="en-US" sz="2000" b="1" dirty="0">
                        <a:latin typeface="Gabriola" pitchFamily="82" charset="0"/>
                      </a:endParaRPr>
                    </a:p>
                  </a:txBody>
                  <a:tcPr/>
                </a:tc>
                <a:tc>
                  <a:txBody>
                    <a:bodyPr/>
                    <a:lstStyle/>
                    <a:p>
                      <a:pPr algn="ctr"/>
                      <a:r>
                        <a:rPr lang="en-US" sz="2000" b="1" dirty="0" smtClean="0">
                          <a:latin typeface="Gabriola" pitchFamily="82" charset="0"/>
                        </a:rPr>
                        <a:t>Mobile</a:t>
                      </a:r>
                      <a:endParaRPr lang="en-US" sz="2000" b="1" dirty="0">
                        <a:latin typeface="Gabriola" pitchFamily="82" charset="0"/>
                      </a:endParaRPr>
                    </a:p>
                  </a:txBody>
                  <a:tcPr/>
                </a:tc>
                <a:tc>
                  <a:txBody>
                    <a:bodyPr/>
                    <a:lstStyle/>
                    <a:p>
                      <a:pPr algn="ctr"/>
                      <a:r>
                        <a:rPr lang="en-US" sz="2000" b="1" dirty="0" smtClean="0">
                          <a:latin typeface="Gabriola" pitchFamily="82" charset="0"/>
                        </a:rPr>
                        <a:t>9923667788</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No Error</a:t>
                      </a:r>
                      <a:endParaRPr lang="en-US" sz="2000" b="1" dirty="0">
                        <a:latin typeface="Gabriola" pitchFamily="82" charset="0"/>
                      </a:endParaRPr>
                    </a:p>
                  </a:txBody>
                  <a:tcPr/>
                </a:tc>
                <a:tc>
                  <a:txBody>
                    <a:bodyPr/>
                    <a:lstStyle/>
                    <a:p>
                      <a:pPr algn="ctr"/>
                      <a:r>
                        <a:rPr lang="en-US" sz="2000" b="1" dirty="0" smtClean="0">
                          <a:latin typeface="Gabriola" pitchFamily="82" charset="0"/>
                        </a:rPr>
                        <a:t>Pass</a:t>
                      </a:r>
                      <a:endParaRPr lang="en-US" sz="2000" b="1" dirty="0">
                        <a:latin typeface="Gabriola" pitchFamily="82" charset="0"/>
                      </a:endParaRPr>
                    </a:p>
                  </a:txBody>
                  <a:tcPr/>
                </a:tc>
                <a:tc>
                  <a:txBody>
                    <a:bodyPr/>
                    <a:lstStyle/>
                    <a:p>
                      <a:pPr algn="ctr"/>
                      <a:r>
                        <a:rPr lang="en-US" sz="2000" b="1" dirty="0" smtClean="0">
                          <a:latin typeface="Gabriola" pitchFamily="82" charset="0"/>
                        </a:rPr>
                        <a:t>-</a:t>
                      </a:r>
                      <a:endParaRPr lang="en-US" sz="2000" b="1" dirty="0">
                        <a:latin typeface="Gabriola" pitchFamily="82" charset="0"/>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SCREEN SHOTS</a:t>
            </a:r>
            <a:endParaRPr lang="en-US" sz="6000" b="1" dirty="0">
              <a:latin typeface="Gabriola" pitchFamily="82" charset="0"/>
            </a:endParaRPr>
          </a:p>
        </p:txBody>
      </p:sp>
      <p:sp>
        <p:nvSpPr>
          <p:cNvPr id="3" name="Content Placeholder 2"/>
          <p:cNvSpPr>
            <a:spLocks noGrp="1"/>
          </p:cNvSpPr>
          <p:nvPr>
            <p:ph idx="1"/>
          </p:nvPr>
        </p:nvSpPr>
        <p:spPr>
          <a:xfrm>
            <a:off x="457200" y="2133600"/>
            <a:ext cx="8229600" cy="4325112"/>
          </a:xfrm>
        </p:spPr>
        <p:txBody>
          <a:bodyPr>
            <a:normAutofit/>
          </a:bodyPr>
          <a:lstStyle/>
          <a:p>
            <a:pPr marL="465138" indent="-465138" algn="just">
              <a:buClr>
                <a:schemeClr val="tx1"/>
              </a:buClr>
            </a:pPr>
            <a:r>
              <a:rPr lang="en-US" sz="2800" b="1" dirty="0" smtClean="0">
                <a:latin typeface="Gabriola" pitchFamily="82" charset="0"/>
              </a:rPr>
              <a:t>HOME PAGE</a:t>
            </a:r>
          </a:p>
          <a:p>
            <a:pPr marL="465138" indent="-465138" algn="just">
              <a:buClr>
                <a:schemeClr val="tx1"/>
              </a:buClr>
            </a:pPr>
            <a:r>
              <a:rPr lang="en-US" sz="2800" b="1" dirty="0" smtClean="0">
                <a:latin typeface="Gabriola" pitchFamily="82" charset="0"/>
              </a:rPr>
              <a:t>USER LOGIN PAGE</a:t>
            </a:r>
          </a:p>
          <a:p>
            <a:pPr marL="465138" indent="-465138" algn="just">
              <a:buClr>
                <a:schemeClr val="tx1"/>
              </a:buClr>
            </a:pPr>
            <a:r>
              <a:rPr lang="en-US" sz="2800" b="1" dirty="0" smtClean="0">
                <a:latin typeface="Gabriola" pitchFamily="82" charset="0"/>
              </a:rPr>
              <a:t>USER REGISTRATION PAGE</a:t>
            </a:r>
          </a:p>
          <a:p>
            <a:pPr marL="465138" indent="-465138" algn="just">
              <a:buClr>
                <a:schemeClr val="tx1"/>
              </a:buClr>
            </a:pPr>
            <a:r>
              <a:rPr lang="en-US" sz="2800" b="1" dirty="0" smtClean="0">
                <a:latin typeface="Gabriola" pitchFamily="82" charset="0"/>
              </a:rPr>
              <a:t>TPA LOGIN PAGE</a:t>
            </a:r>
          </a:p>
          <a:p>
            <a:pPr marL="465138" indent="-465138" algn="just">
              <a:buClr>
                <a:schemeClr val="tx1"/>
              </a:buClr>
            </a:pPr>
            <a:r>
              <a:rPr lang="en-US" sz="2800" b="1" dirty="0" smtClean="0">
                <a:latin typeface="Gabriola" pitchFamily="82" charset="0"/>
              </a:rPr>
              <a:t>ADMIN LOGIN PAGE</a:t>
            </a:r>
          </a:p>
          <a:p>
            <a:pPr marL="465138" indent="-465138" algn="just">
              <a:buClr>
                <a:schemeClr val="tx1"/>
              </a:buClr>
            </a:pPr>
            <a:r>
              <a:rPr lang="en-US" sz="2800" b="1" dirty="0" smtClean="0">
                <a:latin typeface="Gabriola" pitchFamily="82" charset="0"/>
              </a:rPr>
              <a:t>USER HOME PAGE</a:t>
            </a:r>
          </a:p>
          <a:p>
            <a:pPr marL="465138" indent="-465138" algn="just">
              <a:buClr>
                <a:schemeClr val="tx1"/>
              </a:buClr>
            </a:pPr>
            <a:r>
              <a:rPr lang="en-US" sz="2800" b="1" dirty="0" smtClean="0">
                <a:latin typeface="Gabriola" pitchFamily="82" charset="0"/>
              </a:rPr>
              <a:t>FILE UPLOAD PAGE</a:t>
            </a:r>
            <a:endParaRPr lang="en-US" sz="2800" b="1" dirty="0">
              <a:latin typeface="Gabriola" pitchFamily="8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371600"/>
            <a:ext cx="8001000" cy="3108543"/>
          </a:xfrm>
          <a:prstGeom prst="rect">
            <a:avLst/>
          </a:prstGeom>
          <a:noFill/>
        </p:spPr>
        <p:txBody>
          <a:bodyPr wrap="square" rtlCol="0">
            <a:spAutoFit/>
          </a:bodyPr>
          <a:lstStyle/>
          <a:p>
            <a:pPr marL="465138" indent="-465138" algn="just">
              <a:buClr>
                <a:schemeClr val="tx1"/>
              </a:buClr>
              <a:buFont typeface="Arial" pitchFamily="34" charset="0"/>
              <a:buChar char="•"/>
            </a:pPr>
            <a:r>
              <a:rPr lang="en-US" sz="2800" b="1" dirty="0" smtClean="0">
                <a:latin typeface="Gabriola" pitchFamily="82" charset="0"/>
              </a:rPr>
              <a:t>FILE UPDATE PAGE</a:t>
            </a:r>
          </a:p>
          <a:p>
            <a:pPr marL="465138" indent="-465138" algn="just">
              <a:buClr>
                <a:schemeClr val="tx1"/>
              </a:buClr>
              <a:buFont typeface="Arial" pitchFamily="34" charset="0"/>
              <a:buChar char="•"/>
            </a:pPr>
            <a:r>
              <a:rPr lang="en-US" sz="2800" b="1" dirty="0" smtClean="0">
                <a:latin typeface="Gabriola" pitchFamily="82" charset="0"/>
              </a:rPr>
              <a:t>TPA HOME PAGE</a:t>
            </a:r>
          </a:p>
          <a:p>
            <a:pPr marL="465138" indent="-465138" algn="just">
              <a:buClr>
                <a:schemeClr val="tx1"/>
              </a:buClr>
              <a:buFont typeface="Arial" pitchFamily="34" charset="0"/>
              <a:buChar char="•"/>
            </a:pPr>
            <a:r>
              <a:rPr lang="en-US" sz="2800" b="1" dirty="0" smtClean="0">
                <a:latin typeface="Gabriola" pitchFamily="82" charset="0"/>
              </a:rPr>
              <a:t>TPA ALL FILES PAGE</a:t>
            </a:r>
          </a:p>
          <a:p>
            <a:pPr marL="465138" indent="-465138" algn="just">
              <a:buClr>
                <a:schemeClr val="tx1"/>
              </a:buClr>
              <a:buFont typeface="Arial" pitchFamily="34" charset="0"/>
              <a:buChar char="•"/>
            </a:pPr>
            <a:r>
              <a:rPr lang="en-US" sz="2800" b="1" dirty="0" smtClean="0">
                <a:latin typeface="Gabriola" pitchFamily="82" charset="0"/>
              </a:rPr>
              <a:t>TPA FILE ALERT PAGE</a:t>
            </a:r>
          </a:p>
          <a:p>
            <a:pPr marL="465138" indent="-465138" algn="just">
              <a:buClr>
                <a:schemeClr val="tx1"/>
              </a:buClr>
              <a:buFont typeface="Arial" pitchFamily="34" charset="0"/>
              <a:buChar char="•"/>
            </a:pPr>
            <a:r>
              <a:rPr lang="en-US" sz="2800" b="1" dirty="0" smtClean="0">
                <a:latin typeface="Gabriola" pitchFamily="82" charset="0"/>
              </a:rPr>
              <a:t>TPA ALL FILE ALERTS PAGE</a:t>
            </a:r>
          </a:p>
          <a:p>
            <a:pPr marL="465138" indent="-465138" algn="just">
              <a:buClr>
                <a:schemeClr val="tx1"/>
              </a:buClr>
              <a:buFont typeface="Arial" pitchFamily="34" charset="0"/>
              <a:buChar char="•"/>
            </a:pPr>
            <a:r>
              <a:rPr lang="en-US" sz="2800" b="1" dirty="0" smtClean="0">
                <a:latin typeface="Gabriola" pitchFamily="82" charset="0"/>
              </a:rPr>
              <a:t>ADMIN HOME PAGE</a:t>
            </a:r>
          </a:p>
          <a:p>
            <a:pPr marL="465138" indent="-465138" algn="just">
              <a:buClr>
                <a:schemeClr val="tx1"/>
              </a:buClr>
              <a:buFont typeface="Arial" pitchFamily="34" charset="0"/>
              <a:buChar char="•"/>
            </a:pPr>
            <a:r>
              <a:rPr lang="en-US" sz="2800" b="1" dirty="0" smtClean="0">
                <a:latin typeface="Gabriola" pitchFamily="82" charset="0"/>
              </a:rPr>
              <a:t>ADMIN ALL FILES PAGE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HOME PAGE</a:t>
            </a:r>
            <a:endParaRPr lang="en-US" sz="4400" b="1" dirty="0">
              <a:latin typeface="Gabriola" pitchFamily="82" charset="0"/>
            </a:endParaRPr>
          </a:p>
        </p:txBody>
      </p:sp>
      <p:pic>
        <p:nvPicPr>
          <p:cNvPr id="3" name="Picture 2" descr="E:\Major Project\screens\hom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2209800"/>
            <a:ext cx="7772400" cy="426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229600" cy="1066800"/>
          </a:xfrm>
        </p:spPr>
        <p:txBody>
          <a:bodyPr>
            <a:normAutofit/>
          </a:bodyPr>
          <a:lstStyle/>
          <a:p>
            <a:pPr algn="just"/>
            <a:r>
              <a:rPr lang="en-US" sz="6000" b="1" dirty="0" smtClean="0">
                <a:latin typeface="Gabriola" pitchFamily="82" charset="0"/>
              </a:rPr>
              <a:t>MODULES</a:t>
            </a:r>
            <a:endParaRPr lang="en-US" sz="6000" b="1" dirty="0">
              <a:latin typeface="Gabriola" pitchFamily="82" charset="0"/>
            </a:endParaRPr>
          </a:p>
        </p:txBody>
      </p:sp>
      <p:sp>
        <p:nvSpPr>
          <p:cNvPr id="3" name="Content Placeholder 2"/>
          <p:cNvSpPr>
            <a:spLocks noGrp="1"/>
          </p:cNvSpPr>
          <p:nvPr>
            <p:ph idx="1"/>
          </p:nvPr>
        </p:nvSpPr>
        <p:spPr>
          <a:xfrm>
            <a:off x="304800" y="2133600"/>
            <a:ext cx="8229600" cy="4325112"/>
          </a:xfrm>
        </p:spPr>
        <p:txBody>
          <a:bodyPr>
            <a:normAutofit/>
          </a:bodyPr>
          <a:lstStyle/>
          <a:p>
            <a:pPr marL="457200" indent="-457200" algn="just">
              <a:buClr>
                <a:schemeClr val="tx1"/>
              </a:buClr>
            </a:pPr>
            <a:r>
              <a:rPr lang="en-US" sz="2800" b="1" dirty="0" smtClean="0">
                <a:latin typeface="Gabriola" pitchFamily="82" charset="0"/>
              </a:rPr>
              <a:t>MULTI CLOUD STORAGE</a:t>
            </a:r>
          </a:p>
          <a:p>
            <a:pPr marL="457200" indent="-457200" algn="just">
              <a:buClr>
                <a:schemeClr val="tx1"/>
              </a:buClr>
            </a:pPr>
            <a:r>
              <a:rPr lang="en-US" sz="2800" b="1" dirty="0" smtClean="0">
                <a:latin typeface="Gabriola" pitchFamily="82" charset="0"/>
              </a:rPr>
              <a:t>COOPERATIVE PDP</a:t>
            </a:r>
          </a:p>
          <a:p>
            <a:pPr marL="457200" indent="-457200" algn="just">
              <a:buClr>
                <a:schemeClr val="tx1"/>
              </a:buClr>
            </a:pPr>
            <a:r>
              <a:rPr lang="en-US" sz="2800" b="1" dirty="0" smtClean="0">
                <a:latin typeface="Gabriola" pitchFamily="82" charset="0"/>
              </a:rPr>
              <a:t>DATA INTEGRITY</a:t>
            </a:r>
          </a:p>
          <a:p>
            <a:pPr marL="457200" indent="-457200" algn="just">
              <a:buClr>
                <a:schemeClr val="tx1"/>
              </a:buClr>
            </a:pPr>
            <a:r>
              <a:rPr lang="en-US" sz="2800" b="1" dirty="0" smtClean="0">
                <a:latin typeface="Gabriola" pitchFamily="82" charset="0"/>
              </a:rPr>
              <a:t>THIRD PARTY AUDITOR</a:t>
            </a:r>
          </a:p>
          <a:p>
            <a:pPr marL="457200" indent="-457200" algn="just">
              <a:buClr>
                <a:schemeClr val="tx1"/>
              </a:buClr>
            </a:pPr>
            <a:r>
              <a:rPr lang="en-US" sz="2800" b="1" dirty="0" smtClean="0">
                <a:latin typeface="Gabriola" pitchFamily="82" charset="0"/>
              </a:rPr>
              <a:t>CLOUD USER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USER LOGIN PAGE</a:t>
            </a:r>
            <a:endParaRPr lang="en-US" sz="4400" b="1" dirty="0">
              <a:latin typeface="Gabriola" pitchFamily="82" charset="0"/>
            </a:endParaRPr>
          </a:p>
        </p:txBody>
      </p:sp>
      <p:pic>
        <p:nvPicPr>
          <p:cNvPr id="3" name="Picture 2" descr="E:\Major Project\screens\User.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2209800"/>
            <a:ext cx="7772400" cy="426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USER REGISTRATION PAGE</a:t>
            </a:r>
            <a:endParaRPr lang="en-US" sz="4400" b="1" dirty="0">
              <a:latin typeface="Gabriola" pitchFamily="82" charset="0"/>
            </a:endParaRPr>
          </a:p>
        </p:txBody>
      </p:sp>
      <p:pic>
        <p:nvPicPr>
          <p:cNvPr id="3" name="Picture 2" descr="E:\Major Project\screens\registration.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2209800"/>
            <a:ext cx="7848600" cy="4114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 LOGIN PAGE</a:t>
            </a:r>
            <a:endParaRPr lang="en-US" sz="4400" b="1" dirty="0">
              <a:latin typeface="Gabriola" pitchFamily="82" charset="0"/>
            </a:endParaRPr>
          </a:p>
        </p:txBody>
      </p:sp>
      <p:pic>
        <p:nvPicPr>
          <p:cNvPr id="3" name="Picture 2" descr="E:\Major Project\screens\Tpa login.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209800"/>
            <a:ext cx="7924800" cy="4114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ADMIN LOGIN PAGE</a:t>
            </a:r>
            <a:endParaRPr lang="en-US" sz="4400" b="1" dirty="0">
              <a:latin typeface="Gabriola" pitchFamily="82" charset="0"/>
            </a:endParaRPr>
          </a:p>
        </p:txBody>
      </p:sp>
      <p:pic>
        <p:nvPicPr>
          <p:cNvPr id="3" name="Picture 2" descr="E:\Major Project\screens\admin.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924800" cy="4267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USER HOME PAGE</a:t>
            </a:r>
            <a:endParaRPr lang="en-US" sz="4400" b="1" dirty="0">
              <a:latin typeface="Gabriola" pitchFamily="82" charset="0"/>
            </a:endParaRPr>
          </a:p>
        </p:txBody>
      </p:sp>
      <p:pic>
        <p:nvPicPr>
          <p:cNvPr id="3" name="Picture 2" descr="E:\Major Project\screens\user hom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209800"/>
            <a:ext cx="7924800" cy="4191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FILE UPLOAD PAGE</a:t>
            </a:r>
            <a:endParaRPr lang="en-US" sz="4400" b="1" dirty="0">
              <a:latin typeface="Gabriola" pitchFamily="82" charset="0"/>
            </a:endParaRPr>
          </a:p>
        </p:txBody>
      </p:sp>
      <p:pic>
        <p:nvPicPr>
          <p:cNvPr id="3" name="Picture 2" descr="E:\Major Project\screens\File upload.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924800" cy="434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FILE UPDATE PAGE</a:t>
            </a:r>
            <a:endParaRPr lang="en-US" sz="4400" b="1" dirty="0">
              <a:latin typeface="Gabriola" pitchFamily="82" charset="0"/>
            </a:endParaRPr>
          </a:p>
        </p:txBody>
      </p:sp>
      <p:pic>
        <p:nvPicPr>
          <p:cNvPr id="3" name="Picture 2" descr="E:\Major Project\screens\file updat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924800" cy="434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 HOME PAGE</a:t>
            </a:r>
            <a:endParaRPr lang="en-US" sz="4400" b="1" dirty="0">
              <a:latin typeface="Gabriola" pitchFamily="82" charset="0"/>
            </a:endParaRPr>
          </a:p>
        </p:txBody>
      </p:sp>
      <p:pic>
        <p:nvPicPr>
          <p:cNvPr id="3" name="Picture 2" descr="E:\Major Project\screens\Tpa hom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924799" cy="4191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 ALL FILES PAGE</a:t>
            </a:r>
            <a:endParaRPr lang="en-US" sz="4400" b="1" dirty="0">
              <a:latin typeface="Gabriola" pitchFamily="82" charset="0"/>
            </a:endParaRPr>
          </a:p>
        </p:txBody>
      </p:sp>
      <p:pic>
        <p:nvPicPr>
          <p:cNvPr id="3" name="Picture 2" descr="E:\Major Project\screens\Tpa all files.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2133600"/>
            <a:ext cx="7924800" cy="419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 FILE ALERT PAGE</a:t>
            </a:r>
            <a:endParaRPr lang="en-US" sz="4400" b="1" dirty="0">
              <a:latin typeface="Gabriola" pitchFamily="82" charset="0"/>
            </a:endParaRPr>
          </a:p>
        </p:txBody>
      </p:sp>
      <p:pic>
        <p:nvPicPr>
          <p:cNvPr id="3" name="Picture 2" descr="E:\Major Project\screens\tpa file alert.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2133600"/>
            <a:ext cx="7848600" cy="434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MULTI-CLOUD STORAGE</a:t>
            </a:r>
            <a:endParaRPr lang="en-US" sz="4400" b="1" dirty="0">
              <a:latin typeface="Gabriola" pitchFamily="82" charset="0"/>
            </a:endParaRPr>
          </a:p>
        </p:txBody>
      </p:sp>
      <p:sp>
        <p:nvSpPr>
          <p:cNvPr id="3" name="Content Placeholder 2"/>
          <p:cNvSpPr>
            <a:spLocks noGrp="1"/>
          </p:cNvSpPr>
          <p:nvPr>
            <p:ph idx="1"/>
          </p:nvPr>
        </p:nvSpPr>
        <p:spPr>
          <a:xfrm>
            <a:off x="452437" y="2133600"/>
            <a:ext cx="8229600" cy="4325112"/>
          </a:xfrm>
        </p:spPr>
        <p:txBody>
          <a:bodyPr>
            <a:normAutofit/>
          </a:bodyPr>
          <a:lstStyle/>
          <a:p>
            <a:pPr marL="465138" indent="-465138" algn="just">
              <a:buClr>
                <a:schemeClr val="tx1"/>
              </a:buClr>
            </a:pPr>
            <a:r>
              <a:rPr lang="en-US" sz="2800" b="1" dirty="0" smtClean="0">
                <a:latin typeface="Gabriola" pitchFamily="82" charset="0"/>
              </a:rPr>
              <a:t>Distributed computing is used to refer to any large collaboration in which many individual personal computer owners allow some of their computer's processing time to be put at the service of a large problem.</a:t>
            </a:r>
          </a:p>
          <a:p>
            <a:pPr marL="469900" indent="-469900" algn="just">
              <a:buClr>
                <a:schemeClr val="tx1"/>
              </a:buClr>
            </a:pPr>
            <a:r>
              <a:rPr lang="en-US" sz="2800" b="1" dirty="0" smtClean="0">
                <a:latin typeface="Gabriola" pitchFamily="82" charset="0"/>
              </a:rPr>
              <a:t>In this system each cloud admin consists of data blocks, the cloud user uploads the data into multi cloud.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TPA ALL FILE ALERTS PAGE</a:t>
            </a:r>
            <a:endParaRPr lang="en-US" sz="4400" b="1" dirty="0">
              <a:latin typeface="Gabriola" pitchFamily="82" charset="0"/>
            </a:endParaRPr>
          </a:p>
        </p:txBody>
      </p:sp>
      <p:pic>
        <p:nvPicPr>
          <p:cNvPr id="3" name="Picture 2" descr="E:\Major Project\screens\tpa all file alerts.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848600" cy="426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ADMIN HOME PAGE</a:t>
            </a:r>
            <a:endParaRPr lang="en-US" sz="4400" b="1" dirty="0">
              <a:latin typeface="Gabriola" pitchFamily="82" charset="0"/>
            </a:endParaRPr>
          </a:p>
        </p:txBody>
      </p:sp>
      <p:pic>
        <p:nvPicPr>
          <p:cNvPr id="3" name="Picture 2" descr="E:\Major Project\screens\Admin home.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133600"/>
            <a:ext cx="7924799" cy="4191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9848"/>
          </a:xfrm>
        </p:spPr>
        <p:txBody>
          <a:bodyPr>
            <a:normAutofit/>
          </a:bodyPr>
          <a:lstStyle/>
          <a:p>
            <a:pPr algn="just"/>
            <a:r>
              <a:rPr lang="en-US" sz="4400" b="1" dirty="0" smtClean="0">
                <a:latin typeface="Gabriola" pitchFamily="82" charset="0"/>
              </a:rPr>
              <a:t>ADMIN ALL FILES PAGE</a:t>
            </a:r>
            <a:endParaRPr lang="en-US" sz="4400" b="1" dirty="0">
              <a:latin typeface="Gabriola" pitchFamily="82" charset="0"/>
            </a:endParaRPr>
          </a:p>
        </p:txBody>
      </p:sp>
      <p:pic>
        <p:nvPicPr>
          <p:cNvPr id="3" name="Picture 2" descr="E:\Major Project\screens\Admin all files.PNG"/>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1" y="2133600"/>
            <a:ext cx="7924800" cy="4267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SAMPLE CODE</a:t>
            </a:r>
            <a:endParaRPr lang="en-US" sz="6000" b="1" dirty="0">
              <a:latin typeface="Gabriola" pitchFamily="82" charset="0"/>
            </a:endParaRPr>
          </a:p>
        </p:txBody>
      </p:sp>
      <p:sp>
        <p:nvSpPr>
          <p:cNvPr id="3" name="Content Placeholder 2"/>
          <p:cNvSpPr>
            <a:spLocks noGrp="1"/>
          </p:cNvSpPr>
          <p:nvPr>
            <p:ph idx="1"/>
          </p:nvPr>
        </p:nvSpPr>
        <p:spPr>
          <a:xfrm>
            <a:off x="433387" y="2133600"/>
            <a:ext cx="8229600" cy="4572000"/>
          </a:xfrm>
        </p:spPr>
        <p:txBody>
          <a:bodyPr>
            <a:noAutofit/>
          </a:bodyPr>
          <a:lstStyle/>
          <a:p>
            <a:pPr algn="just">
              <a:buNone/>
            </a:pPr>
            <a:r>
              <a:rPr lang="en-US" sz="2800" b="1" i="1" u="sng" dirty="0" smtClean="0">
                <a:latin typeface="Gabriola" pitchFamily="82" charset="0"/>
              </a:rPr>
              <a:t>databasecon.java</a:t>
            </a:r>
          </a:p>
          <a:p>
            <a:pPr algn="just">
              <a:buNone/>
            </a:pPr>
            <a:r>
              <a:rPr lang="en-US" sz="2800" b="1" dirty="0" err="1" smtClean="0">
                <a:latin typeface="Gabriola" pitchFamily="82" charset="0"/>
              </a:rPr>
              <a:t>packagedatabaseconnection</a:t>
            </a:r>
            <a:r>
              <a:rPr lang="en-US" sz="2800" b="1" dirty="0" smtClean="0">
                <a:latin typeface="Gabriola" pitchFamily="82" charset="0"/>
              </a:rPr>
              <a:t>;</a:t>
            </a:r>
          </a:p>
          <a:p>
            <a:pPr algn="just">
              <a:buNone/>
            </a:pPr>
            <a:r>
              <a:rPr lang="en-US" sz="2800" b="1" dirty="0" smtClean="0">
                <a:latin typeface="Gabriola" pitchFamily="82" charset="0"/>
              </a:rPr>
              <a:t>importjava.sql.*;</a:t>
            </a:r>
          </a:p>
          <a:p>
            <a:pPr algn="just">
              <a:buNone/>
            </a:pPr>
            <a:r>
              <a:rPr lang="en-US" sz="2800" b="1" dirty="0" smtClean="0">
                <a:latin typeface="Gabriola" pitchFamily="82" charset="0"/>
              </a:rPr>
              <a:t>public class </a:t>
            </a:r>
            <a:r>
              <a:rPr lang="en-US" sz="2800" b="1" dirty="0" err="1" smtClean="0">
                <a:latin typeface="Gabriola" pitchFamily="82" charset="0"/>
              </a:rPr>
              <a:t>databasecon</a:t>
            </a:r>
            <a:endParaRPr lang="en-US" sz="2800" b="1" dirty="0" smtClean="0">
              <a:latin typeface="Gabriola" pitchFamily="82" charset="0"/>
            </a:endParaRPr>
          </a:p>
          <a:p>
            <a:pPr algn="just">
              <a:buNone/>
            </a:pPr>
            <a:r>
              <a:rPr lang="en-US" sz="2800" b="1" dirty="0" smtClean="0">
                <a:latin typeface="Gabriola" pitchFamily="82" charset="0"/>
              </a:rPr>
              <a:t>{</a:t>
            </a:r>
          </a:p>
          <a:p>
            <a:pPr algn="just">
              <a:buNone/>
            </a:pPr>
            <a:r>
              <a:rPr lang="en-US" sz="2800" b="1" dirty="0" smtClean="0">
                <a:latin typeface="Gabriola" pitchFamily="82" charset="0"/>
              </a:rPr>
              <a:t>static Connection con;</a:t>
            </a:r>
          </a:p>
          <a:p>
            <a:pPr algn="just">
              <a:buNone/>
            </a:pPr>
            <a:r>
              <a:rPr lang="en-US" sz="2800" b="1" dirty="0" smtClean="0">
                <a:latin typeface="Gabriola" pitchFamily="82" charset="0"/>
              </a:rPr>
              <a:t>public static Connection </a:t>
            </a:r>
            <a:r>
              <a:rPr lang="en-US" sz="2800" b="1" dirty="0" err="1" smtClean="0">
                <a:latin typeface="Gabriola" pitchFamily="82" charset="0"/>
              </a:rPr>
              <a:t>getconnection</a:t>
            </a:r>
            <a:r>
              <a:rPr lang="en-US" sz="2800" b="1" dirty="0" smtClean="0">
                <a:latin typeface="Gabriola" pitchFamily="82" charset="0"/>
              </a:rPr>
              <a:t>()</a:t>
            </a:r>
          </a:p>
          <a:p>
            <a:pPr algn="just">
              <a:buNone/>
            </a:pPr>
            <a:r>
              <a:rPr lang="en-US" sz="2800" b="1" dirty="0" smtClean="0">
                <a:latin typeface="Gabriola" pitchFamily="82" charset="0"/>
              </a:rPr>
              <a:t>{		</a:t>
            </a:r>
          </a:p>
          <a:p>
            <a:pPr algn="just">
              <a:buNone/>
            </a:pPr>
            <a:r>
              <a:rPr lang="en-US" sz="2800" b="1" dirty="0" smtClean="0">
                <a:latin typeface="Gabriola" pitchFamily="82" charset="0"/>
              </a:rPr>
              <a:t>try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914400"/>
            <a:ext cx="8001000" cy="5262979"/>
          </a:xfrm>
          <a:prstGeom prst="rect">
            <a:avLst/>
          </a:prstGeom>
          <a:noFill/>
        </p:spPr>
        <p:txBody>
          <a:bodyPr wrap="square" rtlCol="0">
            <a:spAutoFit/>
          </a:bodyPr>
          <a:lstStyle/>
          <a:p>
            <a:pPr algn="just">
              <a:buNone/>
            </a:pPr>
            <a:r>
              <a:rPr lang="en-US" sz="2800" b="1" dirty="0" smtClean="0">
                <a:latin typeface="Gabriola" pitchFamily="82" charset="0"/>
              </a:rPr>
              <a:t>{</a:t>
            </a:r>
          </a:p>
          <a:p>
            <a:pPr algn="just">
              <a:buNone/>
            </a:pPr>
            <a:r>
              <a:rPr lang="en-US" sz="2800" b="1" dirty="0" err="1" smtClean="0">
                <a:latin typeface="Gabriola" pitchFamily="82" charset="0"/>
              </a:rPr>
              <a:t>Class.forName</a:t>
            </a:r>
            <a:r>
              <a:rPr lang="en-US" sz="2800" b="1" dirty="0" smtClean="0">
                <a:latin typeface="Gabriola" pitchFamily="82" charset="0"/>
              </a:rPr>
              <a:t>("</a:t>
            </a:r>
            <a:r>
              <a:rPr lang="en-US" sz="2800" b="1" dirty="0" err="1" smtClean="0">
                <a:latin typeface="Gabriola" pitchFamily="82" charset="0"/>
              </a:rPr>
              <a:t>com.mysql.jdbc.Driver</a:t>
            </a:r>
            <a:r>
              <a:rPr lang="en-US" sz="2800" b="1" dirty="0" smtClean="0">
                <a:latin typeface="Gabriola" pitchFamily="82" charset="0"/>
              </a:rPr>
              <a:t>");</a:t>
            </a:r>
          </a:p>
          <a:p>
            <a:pPr algn="just">
              <a:buNone/>
            </a:pPr>
            <a:r>
              <a:rPr lang="en-US" sz="2800" b="1" dirty="0" smtClean="0">
                <a:latin typeface="Gabriola" pitchFamily="82" charset="0"/>
              </a:rPr>
              <a:t>con=</a:t>
            </a:r>
            <a:r>
              <a:rPr lang="en-US" sz="2800" b="1" dirty="0" err="1" smtClean="0">
                <a:latin typeface="Gabriola" pitchFamily="82" charset="0"/>
              </a:rPr>
              <a:t>DriverManager.getConnection</a:t>
            </a:r>
            <a:r>
              <a:rPr lang="en-US" sz="2800" b="1" dirty="0" smtClean="0">
                <a:latin typeface="Gabriola" pitchFamily="82" charset="0"/>
              </a:rPr>
              <a:t>("</a:t>
            </a:r>
            <a:r>
              <a:rPr lang="en-US" sz="2800" b="1" dirty="0" err="1" smtClean="0">
                <a:latin typeface="Gabriola" pitchFamily="82" charset="0"/>
              </a:rPr>
              <a:t>jdbc:mysql</a:t>
            </a:r>
            <a:r>
              <a:rPr lang="en-US" sz="2800" b="1" dirty="0" smtClean="0">
                <a:latin typeface="Gabriola" pitchFamily="82" charset="0"/>
              </a:rPr>
              <a:t>://localhost:3306/</a:t>
            </a:r>
            <a:r>
              <a:rPr lang="en-US" sz="2800" b="1" dirty="0" err="1" smtClean="0">
                <a:latin typeface="Gabriola" pitchFamily="82" charset="0"/>
              </a:rPr>
              <a:t>multicloud","root","root</a:t>
            </a:r>
            <a:r>
              <a:rPr lang="en-US" sz="2800" b="1" dirty="0" smtClean="0">
                <a:latin typeface="Gabriola" pitchFamily="82" charset="0"/>
              </a:rPr>
              <a:t>");//multi-cloud</a:t>
            </a:r>
          </a:p>
          <a:p>
            <a:pPr algn="just">
              <a:buNone/>
            </a:pPr>
            <a:r>
              <a:rPr lang="en-US" sz="2800" b="1" dirty="0" smtClean="0">
                <a:latin typeface="Gabriola" pitchFamily="82" charset="0"/>
              </a:rPr>
              <a:t>}</a:t>
            </a:r>
          </a:p>
          <a:p>
            <a:pPr algn="just">
              <a:buNone/>
            </a:pPr>
            <a:r>
              <a:rPr lang="en-US" sz="2800" b="1" dirty="0" smtClean="0">
                <a:latin typeface="Gabriola" pitchFamily="82" charset="0"/>
              </a:rPr>
              <a:t>catch(Exception e)</a:t>
            </a:r>
          </a:p>
          <a:p>
            <a:pPr algn="just">
              <a:buNone/>
            </a:pPr>
            <a:r>
              <a:rPr lang="en-US" sz="2800" b="1" dirty="0" smtClean="0">
                <a:latin typeface="Gabriola" pitchFamily="82" charset="0"/>
              </a:rPr>
              <a:t>{</a:t>
            </a:r>
          </a:p>
          <a:p>
            <a:pPr algn="just">
              <a:buNone/>
            </a:pPr>
            <a:r>
              <a:rPr lang="en-US" sz="2800" b="1" dirty="0" err="1" smtClean="0">
                <a:latin typeface="Gabriola" pitchFamily="82" charset="0"/>
              </a:rPr>
              <a:t>System.out.println</a:t>
            </a:r>
            <a:r>
              <a:rPr lang="en-US" sz="2800" b="1" dirty="0" smtClean="0">
                <a:latin typeface="Gabriola" pitchFamily="82" charset="0"/>
              </a:rPr>
              <a:t>("class error");</a:t>
            </a:r>
          </a:p>
          <a:p>
            <a:pPr algn="just">
              <a:buNone/>
            </a:pPr>
            <a:r>
              <a:rPr lang="en-US" sz="2800" b="1" dirty="0" smtClean="0">
                <a:latin typeface="Gabriola" pitchFamily="82" charset="0"/>
              </a:rPr>
              <a:t>}</a:t>
            </a:r>
          </a:p>
          <a:p>
            <a:pPr algn="just">
              <a:buNone/>
            </a:pPr>
            <a:r>
              <a:rPr lang="en-US" sz="2800" b="1" dirty="0" smtClean="0">
                <a:latin typeface="Gabriola" pitchFamily="82" charset="0"/>
              </a:rPr>
              <a:t>return con;</a:t>
            </a:r>
          </a:p>
          <a:p>
            <a:pPr algn="just">
              <a:buNone/>
            </a:pPr>
            <a:r>
              <a:rPr lang="en-US" sz="2800" b="1" dirty="0" smtClean="0">
                <a:latin typeface="Gabriola" pitchFamily="82" charset="0"/>
              </a:rPr>
              <a:t>}	</a:t>
            </a:r>
          </a:p>
          <a:p>
            <a:pPr algn="just">
              <a:buNone/>
            </a:pPr>
            <a:r>
              <a:rPr lang="en-US" sz="2800" b="1" dirty="0" smtClean="0">
                <a:latin typeface="Gabriola" pitchFamily="82" charset="0"/>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6000" b="1" dirty="0" smtClean="0">
                <a:latin typeface="Gabriola" pitchFamily="82" charset="0"/>
              </a:rPr>
              <a:t>CONCLUSION</a:t>
            </a:r>
            <a:endParaRPr lang="en-US" sz="6000" b="1" dirty="0">
              <a:latin typeface="Gabriola" pitchFamily="82" charset="0"/>
            </a:endParaRPr>
          </a:p>
        </p:txBody>
      </p:sp>
      <p:sp>
        <p:nvSpPr>
          <p:cNvPr id="3" name="Content Placeholder 2"/>
          <p:cNvSpPr>
            <a:spLocks noGrp="1"/>
          </p:cNvSpPr>
          <p:nvPr>
            <p:ph idx="1"/>
          </p:nvPr>
        </p:nvSpPr>
        <p:spPr>
          <a:xfrm>
            <a:off x="423862" y="2133600"/>
            <a:ext cx="8229600" cy="4325112"/>
          </a:xfrm>
        </p:spPr>
        <p:txBody>
          <a:bodyPr>
            <a:normAutofit/>
          </a:bodyPr>
          <a:lstStyle/>
          <a:p>
            <a:pPr marL="465138" indent="-465138" algn="just">
              <a:buClr>
                <a:schemeClr val="tx1"/>
              </a:buClr>
            </a:pPr>
            <a:r>
              <a:rPr lang="en-US" sz="2800" b="1" dirty="0" smtClean="0">
                <a:latin typeface="Gabriola" pitchFamily="82" charset="0"/>
              </a:rPr>
              <a:t>An efficient PDP scheme for distributed cloud storage has been constructed. </a:t>
            </a:r>
          </a:p>
          <a:p>
            <a:pPr marL="465138" indent="-465138" algn="just">
              <a:buClr>
                <a:schemeClr val="tx1"/>
              </a:buClr>
            </a:pPr>
            <a:r>
              <a:rPr lang="en-US" sz="2800" b="1" dirty="0" smtClean="0">
                <a:latin typeface="Gabriola" pitchFamily="82" charset="0"/>
              </a:rPr>
              <a:t>Based on </a:t>
            </a:r>
            <a:r>
              <a:rPr lang="en-US" sz="2800" b="1" dirty="0" err="1" smtClean="0">
                <a:latin typeface="Gabriola" pitchFamily="82" charset="0"/>
              </a:rPr>
              <a:t>homomorphic</a:t>
            </a:r>
            <a:r>
              <a:rPr lang="en-US" sz="2800" b="1" dirty="0" smtClean="0">
                <a:latin typeface="Gabriola" pitchFamily="82" charset="0"/>
              </a:rPr>
              <a:t> verifiable response and hash index hierarchy, a cooperative PDP scheme to support dynamic scalability on multiple storage servers has been proposed. </a:t>
            </a:r>
          </a:p>
          <a:p>
            <a:pPr marL="465138" indent="-465138" algn="just">
              <a:buClr>
                <a:schemeClr val="tx1"/>
              </a:buClr>
            </a:pPr>
            <a:r>
              <a:rPr lang="en-US" sz="2800" b="1" dirty="0" smtClean="0">
                <a:latin typeface="Gabriola" pitchFamily="82" charset="0"/>
              </a:rPr>
              <a:t>It has been proved that CPDP provides all security properties required by zero-knowledge interactive proof system, so that it can resist various attacks even if it is deployed as a public audit service in clouds. </a:t>
            </a:r>
            <a:endParaRPr lang="en-US" sz="2800" b="1" dirty="0">
              <a:latin typeface="Gabriola" pitchFamily="8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676400"/>
            <a:ext cx="8001000" cy="2677656"/>
          </a:xfrm>
          <a:prstGeom prst="rect">
            <a:avLst/>
          </a:prstGeom>
          <a:noFill/>
        </p:spPr>
        <p:txBody>
          <a:bodyPr wrap="square" rtlCol="0">
            <a:spAutoFit/>
          </a:bodyPr>
          <a:lstStyle/>
          <a:p>
            <a:pPr marL="465138" indent="-465138" algn="just">
              <a:buClr>
                <a:schemeClr val="tx1"/>
              </a:buClr>
              <a:buFont typeface="Arial" pitchFamily="34" charset="0"/>
              <a:buChar char="•"/>
            </a:pPr>
            <a:r>
              <a:rPr lang="en-US" sz="2800" b="1" dirty="0">
                <a:latin typeface="Gabriola" pitchFamily="82" charset="0"/>
              </a:rPr>
              <a:t>Furthermore, the probabilistic query and periodic verification are optimized to improve the audit performance. </a:t>
            </a:r>
            <a:endParaRPr lang="en-US" sz="2800" b="1" dirty="0" smtClean="0">
              <a:latin typeface="Gabriola" pitchFamily="82" charset="0"/>
            </a:endParaRPr>
          </a:p>
          <a:p>
            <a:pPr marL="465138" indent="-465138" algn="just">
              <a:buClr>
                <a:schemeClr val="tx1"/>
              </a:buClr>
              <a:buFont typeface="Arial" pitchFamily="34" charset="0"/>
              <a:buChar char="•"/>
            </a:pPr>
            <a:r>
              <a:rPr lang="en-US" sz="2800" b="1" dirty="0" smtClean="0">
                <a:latin typeface="Gabriola" pitchFamily="82" charset="0"/>
              </a:rPr>
              <a:t>Experiments </a:t>
            </a:r>
            <a:r>
              <a:rPr lang="en-US" sz="2800" b="1" dirty="0">
                <a:latin typeface="Gabriola" pitchFamily="82" charset="0"/>
              </a:rPr>
              <a:t>clearly demonstrated that CPDP introduced a small amount of computation and communication overheads. </a:t>
            </a:r>
            <a:endParaRPr lang="en-US" sz="2800" b="1" dirty="0" smtClean="0">
              <a:latin typeface="Gabriola" pitchFamily="82" charset="0"/>
            </a:endParaRPr>
          </a:p>
          <a:p>
            <a:pPr marL="465138" indent="-465138" algn="just">
              <a:buClr>
                <a:schemeClr val="tx1"/>
              </a:buClr>
              <a:buFont typeface="Arial" pitchFamily="34" charset="0"/>
              <a:buChar char="•"/>
            </a:pPr>
            <a:r>
              <a:rPr lang="en-US" sz="2800" b="1" dirty="0" smtClean="0">
                <a:latin typeface="Gabriola" pitchFamily="82" charset="0"/>
              </a:rPr>
              <a:t>Therefore</a:t>
            </a:r>
            <a:r>
              <a:rPr lang="en-US" sz="2800" b="1" dirty="0">
                <a:latin typeface="Gabriola" pitchFamily="82" charset="0"/>
              </a:rPr>
              <a:t>, CPDP can be treated as a new candidate for data integrity verification in outsourcing data storage systems.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676400"/>
            <a:ext cx="8001000" cy="2677656"/>
          </a:xfrm>
          <a:prstGeom prst="rect">
            <a:avLst/>
          </a:prstGeom>
          <a:noFill/>
        </p:spPr>
        <p:txBody>
          <a:bodyPr wrap="square" rtlCol="0">
            <a:spAutoFit/>
          </a:bodyPr>
          <a:lstStyle/>
          <a:p>
            <a:pPr marL="465138" indent="-465138" algn="just">
              <a:buClr>
                <a:schemeClr val="tx1"/>
              </a:buClr>
              <a:buFont typeface="Arial" pitchFamily="34" charset="0"/>
              <a:buChar char="•"/>
            </a:pPr>
            <a:r>
              <a:rPr lang="en-US" sz="2800" b="1" dirty="0">
                <a:latin typeface="Gabriola" pitchFamily="82" charset="0"/>
              </a:rPr>
              <a:t>As part of future work, we can extend the project to explore more effective CPDP constructions. </a:t>
            </a:r>
            <a:endParaRPr lang="en-US" sz="2800" b="1" dirty="0" smtClean="0">
              <a:latin typeface="Gabriola" pitchFamily="82" charset="0"/>
            </a:endParaRPr>
          </a:p>
          <a:p>
            <a:pPr marL="465138" indent="-465138" algn="just">
              <a:buClr>
                <a:schemeClr val="tx1"/>
              </a:buClr>
              <a:buFont typeface="Arial" pitchFamily="34" charset="0"/>
              <a:buChar char="•"/>
            </a:pPr>
            <a:r>
              <a:rPr lang="en-US" sz="2800" b="1" dirty="0" smtClean="0">
                <a:latin typeface="Gabriola" pitchFamily="82" charset="0"/>
              </a:rPr>
              <a:t>Finally</a:t>
            </a:r>
            <a:r>
              <a:rPr lang="en-US" sz="2800" b="1" dirty="0">
                <a:latin typeface="Gabriola" pitchFamily="82" charset="0"/>
              </a:rPr>
              <a:t>, it is still a challenging problem for the generation of tags with the length irrelevant to the size of data blocks. </a:t>
            </a:r>
            <a:endParaRPr lang="en-US" sz="2800" b="1" dirty="0" smtClean="0">
              <a:latin typeface="Gabriola" pitchFamily="82" charset="0"/>
            </a:endParaRPr>
          </a:p>
          <a:p>
            <a:pPr marL="465138" indent="-465138" algn="just">
              <a:buClr>
                <a:schemeClr val="tx1"/>
              </a:buClr>
              <a:buFont typeface="Arial" pitchFamily="34" charset="0"/>
              <a:buChar char="•"/>
            </a:pPr>
            <a:r>
              <a:rPr lang="en-US" sz="2800" b="1" dirty="0" smtClean="0">
                <a:latin typeface="Gabriola" pitchFamily="82" charset="0"/>
              </a:rPr>
              <a:t>We </a:t>
            </a:r>
            <a:r>
              <a:rPr lang="en-US" sz="2800" b="1" dirty="0">
                <a:latin typeface="Gabriola" pitchFamily="82" charset="0"/>
              </a:rPr>
              <a:t>can explore this issue to provide the support of variable-length block verification</a:t>
            </a:r>
            <a:r>
              <a:rPr lang="en-US" sz="2800" b="1" dirty="0" smtClean="0">
                <a:latin typeface="Gabriola" pitchFamily="82" charset="0"/>
              </a:rPr>
              <a:t>.</a:t>
            </a:r>
            <a:endParaRPr lang="en-US" sz="2800" b="1" dirty="0">
              <a:latin typeface="Gabriola" pitchFamily="82"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895600"/>
            <a:ext cx="8001000" cy="1015663"/>
          </a:xfrm>
          <a:prstGeom prst="rect">
            <a:avLst/>
          </a:prstGeom>
          <a:noFill/>
        </p:spPr>
        <p:txBody>
          <a:bodyPr wrap="square" rtlCol="0">
            <a:spAutoFit/>
          </a:bodyPr>
          <a:lstStyle/>
          <a:p>
            <a:pPr algn="ctr"/>
            <a:r>
              <a:rPr lang="en-US" sz="6000" b="1" dirty="0" smtClean="0">
                <a:latin typeface="Gabriola" pitchFamily="82" charset="0"/>
              </a:rPr>
              <a:t>THANK YOU</a:t>
            </a:r>
            <a:endParaRPr lang="en-US" sz="6000" b="1" dirty="0">
              <a:latin typeface="Gabriola" pitchFamily="8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676400"/>
            <a:ext cx="8001000" cy="3108543"/>
          </a:xfrm>
          <a:prstGeom prst="rect">
            <a:avLst/>
          </a:prstGeom>
          <a:noFill/>
        </p:spPr>
        <p:txBody>
          <a:bodyPr wrap="square" rtlCol="0">
            <a:spAutoFit/>
          </a:bodyPr>
          <a:lstStyle/>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Cloud computing environment is constructed based on open architectures and interfaces, it has the capability to incorporate multiple internal and/or external cloud services together to provide high interoperability. </a:t>
            </a:r>
          </a:p>
          <a:p>
            <a:pPr marL="465138" indent="-465138"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Such a distributed cloud environment is called multi-Cloud .A multi-cloud allows clients to easily access his/her resources remotely through interfaces.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COOPERATIVE PDP</a:t>
            </a:r>
            <a:endParaRPr lang="en-US" sz="4400" b="1" dirty="0">
              <a:latin typeface="Gabriola" pitchFamily="82" charset="0"/>
            </a:endParaRPr>
          </a:p>
        </p:txBody>
      </p:sp>
      <p:sp>
        <p:nvSpPr>
          <p:cNvPr id="3" name="Content Placeholder 2"/>
          <p:cNvSpPr>
            <a:spLocks noGrp="1"/>
          </p:cNvSpPr>
          <p:nvPr>
            <p:ph idx="1"/>
          </p:nvPr>
        </p:nvSpPr>
        <p:spPr>
          <a:xfrm>
            <a:off x="452437" y="2133600"/>
            <a:ext cx="8229600" cy="4325112"/>
          </a:xfrm>
        </p:spPr>
        <p:txBody>
          <a:bodyPr>
            <a:noAutofit/>
          </a:bodyPr>
          <a:lstStyle/>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Cooperative PDP (CPDP) schemes adopt zero-knowledge property and three-layered index hierarchy, respectively. </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Efficient methods for selecting the optimal number of sectors in each block to minimize the computation costs of clients and storage service providers are adopted. </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Cooperative PDP (CPDP) scheme doesn’t compromise data privacy by using modern cryptographic  techniques.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DATA INTEGRITY</a:t>
            </a:r>
            <a:endParaRPr lang="en-US" sz="4400" b="1" dirty="0">
              <a:latin typeface="Gabriola" pitchFamily="82" charset="0"/>
            </a:endParaRPr>
          </a:p>
        </p:txBody>
      </p:sp>
      <p:sp>
        <p:nvSpPr>
          <p:cNvPr id="3" name="Content Placeholder 2"/>
          <p:cNvSpPr>
            <a:spLocks noGrp="1"/>
          </p:cNvSpPr>
          <p:nvPr>
            <p:ph idx="1"/>
          </p:nvPr>
        </p:nvSpPr>
        <p:spPr>
          <a:xfrm>
            <a:off x="461962" y="2133600"/>
            <a:ext cx="8229600" cy="4325112"/>
          </a:xfrm>
        </p:spPr>
        <p:txBody>
          <a:bodyPr>
            <a:normAutofit/>
          </a:bodyPr>
          <a:lstStyle/>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Data Integrity is very important for database operations, data warehousing and business intelligence in general. </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Data Integrity ensures that the data is of high quality, correct, consistent and accessible.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a:bodyPr>
          <a:lstStyle/>
          <a:p>
            <a:pPr algn="just"/>
            <a:r>
              <a:rPr lang="en-US" sz="4400" b="1" dirty="0" smtClean="0">
                <a:latin typeface="Gabriola" pitchFamily="82" charset="0"/>
              </a:rPr>
              <a:t>TRUSTED THIRD PARTY</a:t>
            </a:r>
            <a:endParaRPr lang="en-US" sz="4400" b="1" dirty="0">
              <a:latin typeface="Gabriola" pitchFamily="82" charset="0"/>
            </a:endParaRPr>
          </a:p>
        </p:txBody>
      </p:sp>
      <p:sp>
        <p:nvSpPr>
          <p:cNvPr id="3" name="Content Placeholder 2"/>
          <p:cNvSpPr>
            <a:spLocks noGrp="1"/>
          </p:cNvSpPr>
          <p:nvPr>
            <p:ph idx="1"/>
          </p:nvPr>
        </p:nvSpPr>
        <p:spPr>
          <a:xfrm>
            <a:off x="461962" y="2133600"/>
            <a:ext cx="8229600" cy="4325112"/>
          </a:xfrm>
        </p:spPr>
        <p:txBody>
          <a:bodyPr>
            <a:normAutofit/>
          </a:bodyPr>
          <a:lstStyle/>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Trusted Third Party (TTP) is the one who is trusted to store verification parameters and offer public query services for these parameters. </a:t>
            </a:r>
          </a:p>
          <a:p>
            <a:pPr marL="463550" indent="-463550" algn="just">
              <a:buClr>
                <a:schemeClr val="tx1"/>
              </a:buClr>
              <a:buFont typeface="Arial" panose="020B0604020202020204" pitchFamily="34" charset="0"/>
              <a:buChar char="•"/>
            </a:pPr>
            <a:r>
              <a:rPr lang="en-US" sz="2800" b="1" dirty="0" smtClean="0">
                <a:latin typeface="Gabriola" pitchFamily="82" charset="0"/>
                <a:cs typeface="Times New Roman" panose="02020603050405020304" pitchFamily="18" charset="0"/>
              </a:rPr>
              <a:t>In this system the Trusted Third Party can view the user data blocks and upload them to the distributed cloud. If any modification is tried by the cloud owner, an alert is send to the Trusted Third Party. </a:t>
            </a: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TC104033917[[fn=Berlin]]</Template>
  <TotalTime>304</TotalTime>
  <Words>1844</Words>
  <Application>Microsoft Office PowerPoint</Application>
  <PresentationFormat>On-screen Show (4:3)</PresentationFormat>
  <Paragraphs>258</Paragraphs>
  <Slides>58</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58</vt:i4>
      </vt:variant>
    </vt:vector>
  </HeadingPairs>
  <TitlesOfParts>
    <vt:vector size="59" baseType="lpstr">
      <vt:lpstr>Berlin</vt:lpstr>
      <vt:lpstr>COOPERATIVE PROVABLE DATA POSSESSION FOR INTEGRITY VERIFICATION IN MULTI-CLOUD STORAGE</vt:lpstr>
      <vt:lpstr>INTRODUCTION</vt:lpstr>
      <vt:lpstr>Slide 3</vt:lpstr>
      <vt:lpstr>MODULES</vt:lpstr>
      <vt:lpstr>MULTI-CLOUD STORAGE</vt:lpstr>
      <vt:lpstr>Slide 6</vt:lpstr>
      <vt:lpstr>COOPERATIVE PDP</vt:lpstr>
      <vt:lpstr>DATA INTEGRITY</vt:lpstr>
      <vt:lpstr>TRUSTED THIRD PARTY</vt:lpstr>
      <vt:lpstr>CLOUD USER</vt:lpstr>
      <vt:lpstr>HARDWARE REQUIREMENTS</vt:lpstr>
      <vt:lpstr>SOFTWARE REQUIREMENTS</vt:lpstr>
      <vt:lpstr>EXISTING SYSTEM</vt:lpstr>
      <vt:lpstr>Slide 14</vt:lpstr>
      <vt:lpstr>PROPOSED SYSTEM</vt:lpstr>
      <vt:lpstr>Slide 16</vt:lpstr>
      <vt:lpstr>JAVA TOOLS</vt:lpstr>
      <vt:lpstr>J2EE</vt:lpstr>
      <vt:lpstr>JSP</vt:lpstr>
      <vt:lpstr>JDBC</vt:lpstr>
      <vt:lpstr>UML DIAGRAMS</vt:lpstr>
      <vt:lpstr>USECASE DIAGRAM</vt:lpstr>
      <vt:lpstr>Slide 23</vt:lpstr>
      <vt:lpstr>CLASS DIAGRAM</vt:lpstr>
      <vt:lpstr>Slide 25</vt:lpstr>
      <vt:lpstr>SEQUENCE DIAGRAM</vt:lpstr>
      <vt:lpstr>Slide 27</vt:lpstr>
      <vt:lpstr>ACTIVITY DIAGRAM</vt:lpstr>
      <vt:lpstr>Slide 29</vt:lpstr>
      <vt:lpstr>DATA FLOW DIAGRAMS</vt:lpstr>
      <vt:lpstr>DATA FLOW DIAGRAMS</vt:lpstr>
      <vt:lpstr>ADMIN</vt:lpstr>
      <vt:lpstr>USER</vt:lpstr>
      <vt:lpstr>TPA</vt:lpstr>
      <vt:lpstr>SOFTWARE TESTING</vt:lpstr>
      <vt:lpstr>TEST CASES</vt:lpstr>
      <vt:lpstr>SCREEN SHOTS</vt:lpstr>
      <vt:lpstr>Slide 38</vt:lpstr>
      <vt:lpstr>HOME PAGE</vt:lpstr>
      <vt:lpstr>USER LOGIN PAGE</vt:lpstr>
      <vt:lpstr>USER REGISTRATION PAGE</vt:lpstr>
      <vt:lpstr>TPA LOGIN PAGE</vt:lpstr>
      <vt:lpstr>ADMIN LOGIN PAGE</vt:lpstr>
      <vt:lpstr>USER HOME PAGE</vt:lpstr>
      <vt:lpstr>FILE UPLOAD PAGE</vt:lpstr>
      <vt:lpstr>FILE UPDATE PAGE</vt:lpstr>
      <vt:lpstr>TPA HOME PAGE</vt:lpstr>
      <vt:lpstr>TPA ALL FILES PAGE</vt:lpstr>
      <vt:lpstr>TPA FILE ALERT PAGE</vt:lpstr>
      <vt:lpstr>TPA ALL FILE ALERTS PAGE</vt:lpstr>
      <vt:lpstr>ADMIN HOME PAGE</vt:lpstr>
      <vt:lpstr>ADMIN ALL FILES PAGE</vt:lpstr>
      <vt:lpstr>SAMPLE CODE</vt:lpstr>
      <vt:lpstr>Slide 54</vt:lpstr>
      <vt:lpstr>CONCLUSION</vt:lpstr>
      <vt:lpstr>Slide 56</vt:lpstr>
      <vt:lpstr>Slide 57</vt:lpstr>
      <vt:lpstr>Slide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DarkHorse</dc:creator>
  <cp:lastModifiedBy>DarkHorse</cp:lastModifiedBy>
  <cp:revision>77</cp:revision>
  <dcterms:created xsi:type="dcterms:W3CDTF">2014-03-19T07:37:18Z</dcterms:created>
  <dcterms:modified xsi:type="dcterms:W3CDTF">2014-03-20T09:36:55Z</dcterms:modified>
</cp:coreProperties>
</file>